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6"/>
  </p:notesMasterIdLst>
  <p:sldIdLst>
    <p:sldId id="256" r:id="rId4"/>
    <p:sldId id="257" r:id="rId5"/>
    <p:sldId id="259" r:id="rId7"/>
    <p:sldId id="258" r:id="rId8"/>
    <p:sldId id="260" r:id="rId9"/>
    <p:sldId id="261" r:id="rId10"/>
    <p:sldId id="262" r:id="rId11"/>
    <p:sldId id="264" r:id="rId12"/>
    <p:sldId id="291" r:id="rId13"/>
    <p:sldId id="292" r:id="rId14"/>
    <p:sldId id="293" r:id="rId15"/>
    <p:sldId id="263" r:id="rId16"/>
    <p:sldId id="290" r:id="rId17"/>
    <p:sldId id="269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273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97"/>
    <a:srgbClr val="C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AC92208C-840A-4CC5-B936-25CB5D6D7B64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81050" y="6375400"/>
            <a:ext cx="3975100" cy="12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514351" y="2435225"/>
            <a:ext cx="8483600" cy="1419225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8000" spc="6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14350" y="5707353"/>
            <a:ext cx="3975100" cy="58264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16280" y="4438650"/>
            <a:ext cx="7589520" cy="1652298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15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0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81050" y="6375400"/>
            <a:ext cx="3975100" cy="12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514351" y="2435225"/>
            <a:ext cx="8483600" cy="1419225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8000" spc="6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14350" y="5707353"/>
            <a:ext cx="3975100" cy="58264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251201" y="3030290"/>
            <a:ext cx="5689600" cy="86395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816225" y="3906520"/>
            <a:ext cx="6559550" cy="93472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716280" y="4438650"/>
            <a:ext cx="7589520" cy="1652298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15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251201" y="3030290"/>
            <a:ext cx="5689600" cy="863958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2816225" y="3906520"/>
            <a:ext cx="6559550" cy="93472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0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216.xml"/><Relationship Id="rId23" Type="http://schemas.openxmlformats.org/officeDocument/2006/relationships/tags" Target="../tags/tag215.xml"/><Relationship Id="rId22" Type="http://schemas.openxmlformats.org/officeDocument/2006/relationships/tags" Target="../tags/tag214.xml"/><Relationship Id="rId21" Type="http://schemas.openxmlformats.org/officeDocument/2006/relationships/tags" Target="../tags/tag213.xml"/><Relationship Id="rId20" Type="http://schemas.openxmlformats.org/officeDocument/2006/relationships/tags" Target="../tags/tag212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11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5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15.png"/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7.xml"/><Relationship Id="rId2" Type="http://schemas.openxmlformats.org/officeDocument/2006/relationships/image" Target="../media/image6.sv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8.xml"/><Relationship Id="rId2" Type="http://schemas.openxmlformats.org/officeDocument/2006/relationships/image" Target="../media/image7.sv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image" Target="../media/image8.sv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54.xml"/><Relationship Id="rId4" Type="http://schemas.openxmlformats.org/officeDocument/2006/relationships/image" Target="../media/image22.png"/><Relationship Id="rId3" Type="http://schemas.openxmlformats.org/officeDocument/2006/relationships/tags" Target="../tags/tag253.xml"/><Relationship Id="rId2" Type="http://schemas.openxmlformats.org/officeDocument/2006/relationships/image" Target="../media/image9.sv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5.xml"/><Relationship Id="rId3" Type="http://schemas.openxmlformats.org/officeDocument/2006/relationships/image" Target="../media/image24.png"/><Relationship Id="rId2" Type="http://schemas.openxmlformats.org/officeDocument/2006/relationships/image" Target="../media/image10.sv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56.xml"/><Relationship Id="rId2" Type="http://schemas.openxmlformats.org/officeDocument/2006/relationships/image" Target="../media/image11.sv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227.xml"/><Relationship Id="rId1" Type="http://schemas.openxmlformats.org/officeDocument/2006/relationships/tags" Target="../tags/tag2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8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9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6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6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6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6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68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12.sv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0.xml"/><Relationship Id="rId2" Type="http://schemas.openxmlformats.org/officeDocument/2006/relationships/image" Target="../media/image43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31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32.xml"/><Relationship Id="rId2" Type="http://schemas.openxmlformats.org/officeDocument/2006/relationships/image" Target="../media/image2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6.xml"/><Relationship Id="rId4" Type="http://schemas.openxmlformats.org/officeDocument/2006/relationships/image" Target="../media/image8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40.xml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6571" y="2346325"/>
            <a:ext cx="8483600" cy="1419225"/>
          </a:xfrm>
        </p:spPr>
        <p:txBody>
          <a:bodyPr/>
          <a:p>
            <a:pPr algn="l"/>
            <a:r>
              <a:rPr lang="en-US" altLang="zh-CN" sz="4000" kern="0" spc="0">
                <a:solidFill>
                  <a:schemeClr val="accent1">
                    <a:lumMod val="90000"/>
                    <a:lumOff val="10000"/>
                  </a:schemeClr>
                </a:solidFill>
                <a:uFillTx/>
              </a:rPr>
              <a:t>Single-Cell RNA Data Analysis with Galaxy</a:t>
            </a:r>
            <a:endParaRPr lang="en-US" altLang="zh-CN" sz="4000" kern="0" spc="0">
              <a:solidFill>
                <a:schemeClr val="accent1">
                  <a:lumMod val="90000"/>
                  <a:lumOff val="10000"/>
                </a:schemeClr>
              </a:solidFill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4350" y="5399405"/>
            <a:ext cx="3975100" cy="890905"/>
          </a:xfrm>
        </p:spPr>
        <p:txBody>
          <a:bodyPr>
            <a:normAutofit fontScale="90000"/>
          </a:bodyPr>
          <a:p>
            <a:r>
              <a:rPr lang="en-US" altLang="zh-CN"/>
              <a:t>Xie Zihong</a:t>
            </a:r>
            <a:endParaRPr lang="en-US" altLang="zh-CN"/>
          </a:p>
          <a:p>
            <a:r>
              <a:rPr lang="en-US" altLang="zh-CN"/>
              <a:t>2021.4.23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82295" y="3862705"/>
            <a:ext cx="87268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Based on: </a:t>
            </a:r>
            <a:r>
              <a:rPr lang="zh-CN" altLang="en-US" i="1">
                <a:solidFill>
                  <a:schemeClr val="accent1">
                    <a:lumMod val="50000"/>
                    <a:lumOff val="50000"/>
                  </a:schemeClr>
                </a:solidFill>
              </a:rPr>
              <a:t>https://training.galaxyproject.org/training-material/topics/transcriptomics/</a:t>
            </a:r>
            <a:endParaRPr lang="zh-CN" altLang="en-US" i="1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1615" y="161290"/>
            <a:ext cx="4511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Bulk RNA Analysis 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0535" y="1855470"/>
            <a:ext cx="8902700" cy="11988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/>
              <a:t>@SRR031716.1 HWI-EAS299_4_30M2BAAXX:3:1:944:1798 length=37</a:t>
            </a:r>
            <a:endParaRPr lang="zh-CN" altLang="en-US"/>
          </a:p>
          <a:p>
            <a:r>
              <a:rPr lang="zh-CN" altLang="en-US"/>
              <a:t>GTGGATATGGATATCCAAATTATATTTGCATAATTTG</a:t>
            </a:r>
            <a:endParaRPr lang="zh-CN" altLang="en-US"/>
          </a:p>
          <a:p>
            <a:r>
              <a:rPr lang="zh-CN" altLang="en-US"/>
              <a:t>+SRR031716.1 HWI-EAS299_4_30M2BAAXX:3:1:944:1798 length=37</a:t>
            </a:r>
            <a:endParaRPr lang="zh-CN" altLang="en-US"/>
          </a:p>
          <a:p>
            <a:r>
              <a:rPr lang="zh-CN" altLang="en-US"/>
              <a:t>IIIIIIIIIIIIIIIIIIIIIIIIIIIII8IIIIIII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9800" y="1297305"/>
            <a:ext cx="1123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i="1">
                <a:solidFill>
                  <a:srgbClr val="FF0000"/>
                </a:solidFill>
              </a:rPr>
              <a:t>FASTQ</a:t>
            </a:r>
            <a:r>
              <a:rPr lang="en-US" altLang="zh-CN" b="1" i="1">
                <a:solidFill>
                  <a:srgbClr val="FF0000"/>
                </a:solidFill>
              </a:rPr>
              <a:t>:</a:t>
            </a:r>
            <a:r>
              <a:rPr lang="zh-CN" altLang="en-US"/>
              <a:t> 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747520" y="3282315"/>
          <a:ext cx="8876665" cy="215582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59790"/>
                <a:gridCol w="80168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Line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Description</a:t>
                      </a:r>
                      <a:endParaRPr lang="zh-CN" altLang="en-US" sz="18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Always begins with 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@</a:t>
                      </a:r>
                      <a:r>
                        <a:rPr lang="zh-CN" altLang="en-US" sz="1800"/>
                        <a:t> followed by the information about the read</a:t>
                      </a:r>
                      <a:endParaRPr lang="zh-CN" altLang="en-US" sz="18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The actual nucleic sequence</a:t>
                      </a:r>
                      <a:endParaRPr lang="zh-CN" altLang="en-US" sz="18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Always begins with a 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zh-CN" altLang="en-US" sz="1800"/>
                        <a:t> and contains sometimes the same info in line 1</a:t>
                      </a:r>
                      <a:endParaRPr lang="zh-CN" altLang="en-US" sz="1800"/>
                    </a:p>
                  </a:txBody>
                  <a:tcPr/>
                </a:tc>
              </a:tr>
              <a:tr h="692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Has a string of characters which represent the 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</a:rPr>
                        <a:t>quality scores</a:t>
                      </a:r>
                      <a:r>
                        <a:rPr lang="zh-CN" altLang="en-US" sz="1800"/>
                        <a:t> associated with each base of the nucleic sequence</a:t>
                      </a:r>
                      <a:endParaRPr lang="zh-CN" altLang="en-US" sz="18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1615" y="161290"/>
            <a:ext cx="4511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Bulk RNA Analysis 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895" y="1014095"/>
            <a:ext cx="1123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i="1">
                <a:solidFill>
                  <a:srgbClr val="FF0000"/>
                </a:solidFill>
              </a:rPr>
              <a:t>BAM: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" y="2209165"/>
            <a:ext cx="11115675" cy="1997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85" y="1137920"/>
            <a:ext cx="5955030" cy="51485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3745" y="918210"/>
            <a:ext cx="241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Sequencing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9030" y="1704340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Data Preparation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6225" y="2404110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Quality Control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9465" y="315785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Normalisation and Scaling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9375" y="389064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Dimensionality Reduction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52775" y="4698365"/>
            <a:ext cx="201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Clustering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25545" y="5506085"/>
            <a:ext cx="411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Annotation, 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Lineage Analysis, etc.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1645285" y="140525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069465" y="216471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619375" y="286448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3152775" y="361823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3725545" y="435102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4192905" y="515874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剪去单角的矩形 22"/>
          <p:cNvSpPr/>
          <p:nvPr/>
        </p:nvSpPr>
        <p:spPr>
          <a:xfrm>
            <a:off x="6145530" y="495300"/>
            <a:ext cx="843915" cy="1083310"/>
          </a:xfrm>
          <a:prstGeom prst="snip1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24" name="剪去单角的矩形 23"/>
          <p:cNvSpPr/>
          <p:nvPr/>
        </p:nvSpPr>
        <p:spPr>
          <a:xfrm>
            <a:off x="6069965" y="584200"/>
            <a:ext cx="843915" cy="10833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25" name="左弧形箭头 24"/>
          <p:cNvSpPr/>
          <p:nvPr/>
        </p:nvSpPr>
        <p:spPr>
          <a:xfrm>
            <a:off x="5372100" y="1578610"/>
            <a:ext cx="566420" cy="840105"/>
          </a:xfrm>
          <a:prstGeom prst="curvedRigh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 descr="scrna_workflow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53" t="73380" r="57818" b="14306"/>
          <a:stretch>
            <a:fillRect/>
          </a:stretch>
        </p:blipFill>
        <p:spPr>
          <a:xfrm>
            <a:off x="5938520" y="2093595"/>
            <a:ext cx="2032000" cy="1087120"/>
          </a:xfrm>
          <a:prstGeom prst="rect">
            <a:avLst/>
          </a:prstGeom>
        </p:spPr>
      </p:pic>
      <p:pic>
        <p:nvPicPr>
          <p:cNvPr id="29" name="图片 28" descr="tenx_anndat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0870" y="1464945"/>
            <a:ext cx="2649855" cy="2153285"/>
          </a:xfrm>
          <a:prstGeom prst="rect">
            <a:avLst/>
          </a:prstGeom>
        </p:spPr>
      </p:pic>
      <p:sp>
        <p:nvSpPr>
          <p:cNvPr id="30" name="左弧形箭头 29"/>
          <p:cNvSpPr/>
          <p:nvPr/>
        </p:nvSpPr>
        <p:spPr>
          <a:xfrm>
            <a:off x="7664450" y="3695700"/>
            <a:ext cx="566420" cy="840105"/>
          </a:xfrm>
          <a:prstGeom prst="curvedRigh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1" name="图片 30" descr="下载 (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255" y="4472940"/>
            <a:ext cx="2574925" cy="2045335"/>
          </a:xfrm>
          <a:prstGeom prst="rect">
            <a:avLst/>
          </a:prstGeom>
        </p:spPr>
      </p:pic>
      <p:sp>
        <p:nvSpPr>
          <p:cNvPr id="32" name="剪去单角的矩形 31"/>
          <p:cNvSpPr/>
          <p:nvPr/>
        </p:nvSpPr>
        <p:spPr>
          <a:xfrm>
            <a:off x="7196455" y="381635"/>
            <a:ext cx="843915" cy="1083310"/>
          </a:xfrm>
          <a:prstGeom prst="snip1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.gtf</a:t>
            </a:r>
            <a:endParaRPr lang="en-US" altLang="zh-CN" sz="1200"/>
          </a:p>
        </p:txBody>
      </p:sp>
      <p:sp>
        <p:nvSpPr>
          <p:cNvPr id="33" name="剪去单角的矩形 32"/>
          <p:cNvSpPr/>
          <p:nvPr/>
        </p:nvSpPr>
        <p:spPr>
          <a:xfrm>
            <a:off x="6162040" y="495300"/>
            <a:ext cx="843915" cy="1083310"/>
          </a:xfrm>
          <a:prstGeom prst="snip1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34" name="剪去单角的矩形 33"/>
          <p:cNvSpPr/>
          <p:nvPr/>
        </p:nvSpPr>
        <p:spPr>
          <a:xfrm>
            <a:off x="6086475" y="584200"/>
            <a:ext cx="843915" cy="10833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4" name="文本框 3"/>
          <p:cNvSpPr txBox="1"/>
          <p:nvPr/>
        </p:nvSpPr>
        <p:spPr>
          <a:xfrm>
            <a:off x="221615" y="161290"/>
            <a:ext cx="4511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scRNA Analysis 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1"/>
      <p:bldP spid="7" grpId="1"/>
      <p:bldP spid="9" grpId="1"/>
      <p:bldP spid="11" grpId="1"/>
      <p:bldP spid="13" grpId="1"/>
      <p:bldP spid="14" grpId="1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Sequencing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7840" y="6551295"/>
            <a:ext cx="7884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https://training.galaxyproject.org/training-material/topics/transcriptomics/images/tenx_libprep.png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410" y="1863725"/>
            <a:ext cx="49898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CN" sz="2400"/>
              <a:t>Cut a thin slice of a tissue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CN" sz="2400"/>
              <a:t>Breakdown a tissue into cells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CN" sz="2400"/>
              <a:t>Isolate each cell</a:t>
            </a:r>
            <a:endParaRPr lang="en-US" altLang="zh-CN" sz="24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/>
              <a:t>Add enzyme to break down cell walls</a:t>
            </a:r>
            <a:endParaRPr lang="en-US" altLang="zh-CN" sz="24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/>
              <a:t>Perform barcoding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zh-CN" sz="2400"/>
              <a:t>Perform sequencing in a common pool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6619240" y="1742440"/>
            <a:ext cx="29972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CEL-seq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SCRB-seq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Drop-seq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</a:rPr>
              <a:t>10x Genomics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……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6619240" y="1122045"/>
            <a:ext cx="2590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Methods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0410" y="1122045"/>
            <a:ext cx="49282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scRNA Sequencing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 descr="tenx_libpre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3280" y="4106545"/>
            <a:ext cx="5957570" cy="2230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58655" y="27717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cost-effective 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high-throughput</a:t>
            </a:r>
            <a:endParaRPr lang="zh-CN" altLang="en-US">
              <a:solidFill>
                <a:srgbClr val="00B0F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9210040" y="3089910"/>
            <a:ext cx="29019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Sequencing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0540" y="987425"/>
            <a:ext cx="7926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How to distinguish different cells in a sample?</a:t>
            </a:r>
            <a:endParaRPr lang="en-US" altLang="zh-CN" sz="2400"/>
          </a:p>
        </p:txBody>
      </p:sp>
      <p:pic>
        <p:nvPicPr>
          <p:cNvPr id="5" name="图片 4" descr="scrna_pbb_barcodes_ad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83885" y="2295525"/>
            <a:ext cx="5964555" cy="3460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9130" y="2214245"/>
            <a:ext cx="2590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Barcode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5805" y="6551295"/>
            <a:ext cx="8926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https://training.galaxyproject.org/training-material/topics/transcriptomics/images/scrna_pbb_barcodes_add.svg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540" y="3037840"/>
            <a:ext cx="483044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Unique sequences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To d</a:t>
            </a:r>
            <a:r>
              <a:rPr lang="zh-CN" altLang="en-US" sz="2000"/>
              <a:t>elineat</a:t>
            </a:r>
            <a:r>
              <a:rPr lang="en-US" altLang="zh-CN" sz="2000"/>
              <a:t>e</a:t>
            </a:r>
            <a:r>
              <a:rPr lang="zh-CN" altLang="en-US" sz="2000"/>
              <a:t> one cell from another</a:t>
            </a:r>
            <a:endParaRPr lang="zh-CN" altLang="en-US" sz="2000"/>
          </a:p>
          <a:p>
            <a:pPr indent="0">
              <a:buFont typeface="Arial" panose="020B0604020202020204" pitchFamily="34" charset="0"/>
              <a:buNone/>
            </a:pP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R</a:t>
            </a:r>
            <a:r>
              <a:rPr lang="zh-CN" altLang="en-US" sz="2000"/>
              <a:t>ead transcripts containing different cell barcodes can be derived from different cells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Sequencing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551295"/>
            <a:ext cx="8926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https://training.galaxyproject.org/training-material/topics/transcriptomics/tutorials/scrna-intro/slides.html#p24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 descr="amplification_errors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3305" y="1926590"/>
            <a:ext cx="5783580" cy="27984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91375" y="3208655"/>
            <a:ext cx="41611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T</a:t>
            </a:r>
            <a:r>
              <a:rPr lang="zh-CN" altLang="en-US" sz="2000"/>
              <a:t>he amount to amplify is very small, and many unique reads might be missed during this phase whereas others may be over amplified</a:t>
            </a:r>
            <a:r>
              <a:rPr lang="en-US" altLang="zh-CN" sz="2000"/>
              <a:t>.</a:t>
            </a:r>
            <a:endParaRPr lang="en-US" altLang="zh-CN" sz="2000"/>
          </a:p>
        </p:txBody>
      </p:sp>
      <p:sp>
        <p:nvSpPr>
          <p:cNvPr id="10" name="文本框 9"/>
          <p:cNvSpPr txBox="1"/>
          <p:nvPr/>
        </p:nvSpPr>
        <p:spPr>
          <a:xfrm>
            <a:off x="7191375" y="2520315"/>
            <a:ext cx="3128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accent1">
                    <a:lumMod val="50000"/>
                    <a:lumOff val="50000"/>
                  </a:schemeClr>
                </a:solidFill>
              </a:rPr>
              <a:t>E</a:t>
            </a:r>
            <a:r>
              <a:rPr lang="zh-CN" altLang="en-US" sz="2400" b="1">
                <a:solidFill>
                  <a:schemeClr val="accent1">
                    <a:lumMod val="50000"/>
                    <a:lumOff val="50000"/>
                  </a:schemeClr>
                </a:solidFill>
              </a:rPr>
              <a:t>xponential </a:t>
            </a:r>
            <a:r>
              <a:rPr lang="en-US" altLang="zh-CN" sz="2400" b="1">
                <a:solidFill>
                  <a:schemeClr val="accent1">
                    <a:lumMod val="50000"/>
                    <a:lumOff val="50000"/>
                  </a:schemeClr>
                </a:solidFill>
              </a:rPr>
              <a:t>B</a:t>
            </a:r>
            <a:r>
              <a:rPr lang="zh-CN" altLang="en-US" sz="2400" b="1">
                <a:solidFill>
                  <a:schemeClr val="accent1">
                    <a:lumMod val="50000"/>
                    <a:lumOff val="50000"/>
                  </a:schemeClr>
                </a:solidFill>
              </a:rPr>
              <a:t>ias</a:t>
            </a:r>
            <a:endParaRPr lang="zh-CN" altLang="en-US" sz="2400" b="1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Sequencing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551295"/>
            <a:ext cx="8926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https://training.galaxyproject.org/training-material/topics/transcriptomics/images/scrna_amplif_errors_umis.svg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675" y="5083810"/>
            <a:ext cx="668718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/>
              <a:t>These random barcodes known as UMIs, uniquely tag transcripts such that any two transcripts of the same gene are likely to have different random barcodes.</a:t>
            </a:r>
            <a:endParaRPr sz="2000"/>
          </a:p>
        </p:txBody>
      </p:sp>
      <p:sp>
        <p:nvSpPr>
          <p:cNvPr id="10" name="文本框 9"/>
          <p:cNvSpPr txBox="1"/>
          <p:nvPr/>
        </p:nvSpPr>
        <p:spPr>
          <a:xfrm>
            <a:off x="1488440" y="4253865"/>
            <a:ext cx="4424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 b="1">
                <a:solidFill>
                  <a:schemeClr val="accent1">
                    <a:lumMod val="50000"/>
                    <a:lumOff val="50000"/>
                  </a:schemeClr>
                </a:solidFill>
              </a:rPr>
              <a:t>Unique Molecular Identifiers (or UMIs)</a:t>
            </a:r>
            <a:endParaRPr sz="2400" b="1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 descr="scrna_amplif_errors_umis (1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8000" y="1164590"/>
            <a:ext cx="6384290" cy="3089275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7697470" y="1164590"/>
          <a:ext cx="277114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590"/>
                <a:gridCol w="211455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Original Counts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Red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Blue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7697470" y="2944495"/>
          <a:ext cx="3789680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180"/>
                <a:gridCol w="1954530"/>
                <a:gridCol w="11569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Set of UMIs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UMIs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Red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{Pink, Blue}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70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Blue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{Brown, Green}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7697470" y="4734560"/>
          <a:ext cx="277114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590"/>
                <a:gridCol w="211455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True Counts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Red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Blue</a:t>
                      </a:r>
                      <a:endParaRPr lang="en-US" altLang="zh-C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Sequencing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551295"/>
            <a:ext cx="89261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https://training.galaxyproject.org/training-material/topics/transcriptomics/images/celseq2_schema.svg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 descr="celseq2_schem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65300" y="784860"/>
            <a:ext cx="8661400" cy="2870835"/>
          </a:xfrm>
          <a:prstGeom prst="rect">
            <a:avLst/>
          </a:prstGeom>
        </p:spPr>
      </p:pic>
      <p:pic>
        <p:nvPicPr>
          <p:cNvPr id="13" name="图片 12" descr="微信截图_202104192036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630" y="3655695"/>
            <a:ext cx="11410950" cy="271272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365125" y="4646930"/>
            <a:ext cx="1241425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299710" y="4656455"/>
            <a:ext cx="6213475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4630" y="3207385"/>
            <a:ext cx="66871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/>
              <a:t>Read1.fastq</a:t>
            </a:r>
            <a:r>
              <a:rPr lang="en-US" sz="2000"/>
              <a:t> and</a:t>
            </a:r>
            <a:r>
              <a:rPr lang="en-US" sz="2000" b="1" i="1"/>
              <a:t> Read2.fastq</a:t>
            </a:r>
            <a:r>
              <a:rPr lang="en-US" sz="2000"/>
              <a:t>:</a:t>
            </a:r>
            <a:endParaRPr lang="en-US" sz="20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Data Preparation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剪去单角的矩形 32"/>
          <p:cNvSpPr/>
          <p:nvPr/>
        </p:nvSpPr>
        <p:spPr>
          <a:xfrm>
            <a:off x="690245" y="772160"/>
            <a:ext cx="843915" cy="1083310"/>
          </a:xfrm>
          <a:prstGeom prst="snip1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34" name="剪去单角的矩形 33"/>
          <p:cNvSpPr/>
          <p:nvPr/>
        </p:nvSpPr>
        <p:spPr>
          <a:xfrm>
            <a:off x="614680" y="861060"/>
            <a:ext cx="843915" cy="10833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114935" y="1944370"/>
            <a:ext cx="2638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Barcodes and UMIs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Sequences</a:t>
            </a:r>
            <a:endParaRPr lang="en-US"/>
          </a:p>
        </p:txBody>
      </p:sp>
      <p:sp>
        <p:nvSpPr>
          <p:cNvPr id="32" name="剪去单角的矩形 31"/>
          <p:cNvSpPr/>
          <p:nvPr/>
        </p:nvSpPr>
        <p:spPr>
          <a:xfrm>
            <a:off x="2985135" y="850265"/>
            <a:ext cx="843915" cy="1083310"/>
          </a:xfrm>
          <a:prstGeom prst="snip1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.gtf</a:t>
            </a:r>
            <a:endParaRPr lang="en-US" altLang="zh-CN" sz="1200"/>
          </a:p>
        </p:txBody>
      </p:sp>
      <p:sp>
        <p:nvSpPr>
          <p:cNvPr id="3" name="文本框 2"/>
          <p:cNvSpPr txBox="1"/>
          <p:nvPr/>
        </p:nvSpPr>
        <p:spPr>
          <a:xfrm>
            <a:off x="2655570" y="1931670"/>
            <a:ext cx="1851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/>
              <a:t>Annotation file</a:t>
            </a: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667375" y="4973320"/>
            <a:ext cx="3995420" cy="1014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RNA-STAR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Filter BAM datasets on a variety of attributes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FeatureCounts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UMI-tools count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Cross-contamination Barcode Filter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7375" y="5994400"/>
            <a:ext cx="2018030" cy="55118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GTF2GeneList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Alevin</a:t>
            </a: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1237615" y="3621405"/>
            <a:ext cx="1551305" cy="76200"/>
          </a:xfrm>
          <a:prstGeom prst="rightArrow">
            <a:avLst>
              <a:gd name="adj1" fmla="val 0"/>
              <a:gd name="adj2" fmla="val 94117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scrna_fulltab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45524" t="66908" r="6051" b="3611"/>
          <a:stretch>
            <a:fillRect/>
          </a:stretch>
        </p:blipFill>
        <p:spPr>
          <a:xfrm>
            <a:off x="114935" y="5177155"/>
            <a:ext cx="4843145" cy="13169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551930"/>
            <a:ext cx="79736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https://training.galaxyproject.org/training-material/topics/transcriptomics/images/scrna_fulltable.svg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20" y="4509770"/>
            <a:ext cx="50323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/>
              <a:t>Counts Matrix</a:t>
            </a:r>
            <a:endParaRPr lang="en-US"/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tabular, Anndata, SingleCellExperiment, etc.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51685" y="2863850"/>
            <a:ext cx="31203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Demultiplexing</a:t>
            </a:r>
            <a:endParaRPr lang="en-US" sz="24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</a:t>
            </a:r>
            <a:r>
              <a:rPr lang="zh-CN" alt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CN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en-US" sz="24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Quantification</a:t>
            </a:r>
            <a:endParaRPr lang="en-US" sz="24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94930" y="5998845"/>
            <a:ext cx="1967865" cy="5467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</a:rPr>
              <a:t>RNA STARsolo</a:t>
            </a:r>
            <a:endParaRPr lang="zh-CN" altLang="en-US" sz="1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72320" y="5474970"/>
            <a:ext cx="260985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C00000"/>
                </a:solidFill>
              </a:rPr>
              <a:t>Note:</a:t>
            </a:r>
            <a:endParaRPr lang="en-US" sz="1600">
              <a:solidFill>
                <a:srgbClr val="C0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600">
                <a:solidFill>
                  <a:srgbClr val="C00000"/>
                </a:solidFill>
              </a:rPr>
              <a:t>Require fastq files from different sequencing methods </a:t>
            </a:r>
            <a:endParaRPr lang="en-US" sz="160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72320" y="4917440"/>
            <a:ext cx="1122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90" y="346710"/>
            <a:ext cx="5516245" cy="40995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0565" y="4435475"/>
            <a:ext cx="62014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Figure: Workflow of pre-processing. </a:t>
            </a:r>
            <a:r>
              <a:rPr lang="en-US" sz="1200" i="1"/>
              <a:t>Wang Z, Hu J, Johnson WE, Campbell JD. (2019)</a:t>
            </a:r>
            <a:endParaRPr lang="en-US" sz="1200" i="1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Quality Control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35" y="6551295"/>
            <a:ext cx="8559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https://training.galaxyproject.org/training-material/topics/transcriptomics/images/scrna-raceid/cellcycle.svg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6535" y="1499870"/>
            <a:ext cx="38995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Biological Variation</a:t>
            </a:r>
            <a:endParaRPr lang="en-US" sz="24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(transcriptional burst, cell cycle...)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6535" y="2433320"/>
            <a:ext cx="38995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Variation</a:t>
            </a:r>
            <a:endParaRPr lang="en-US" sz="2400" b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(library size, amplification bias, dropout events...)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5386070" y="2433320"/>
            <a:ext cx="1213485" cy="76200"/>
          </a:xfrm>
          <a:prstGeom prst="rightArrow">
            <a:avLst>
              <a:gd name="adj1" fmla="val 0"/>
              <a:gd name="adj2" fmla="val 94117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87515" y="1499870"/>
            <a:ext cx="4722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precise experiment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87515" y="2210435"/>
            <a:ext cx="4722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UMIs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87515" y="2865120"/>
            <a:ext cx="4722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Quality control</a:t>
            </a:r>
            <a:endParaRPr lang="en-US" sz="36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 descr="cellcycl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61970" y="3643630"/>
            <a:ext cx="5809615" cy="2841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61390" y="732790"/>
            <a:ext cx="3954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>
                    <a:lumMod val="75000"/>
                  </a:schemeClr>
                </a:solidFill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</a:rPr>
              <a:t>CONTENTS</a:t>
            </a:r>
            <a:endParaRPr lang="en-US" altLang="zh-CN" sz="5400" b="1" dirty="0">
              <a:solidFill>
                <a:schemeClr val="bg1">
                  <a:lumMod val="75000"/>
                </a:schemeClr>
              </a:solidFill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2"/>
            </p:custDataLst>
          </p:nvPr>
        </p:nvCxnSpPr>
        <p:spPr>
          <a:xfrm>
            <a:off x="2459809" y="3784739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>
            <a:off x="2165169" y="3757962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标题 1"/>
          <p:cNvSpPr txBox="1"/>
          <p:nvPr>
            <p:custDataLst>
              <p:tags r:id="rId4"/>
            </p:custDataLst>
          </p:nvPr>
        </p:nvSpPr>
        <p:spPr>
          <a:xfrm>
            <a:off x="1719399" y="3195827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4000" b="1" spc="480" dirty="0">
                <a:solidFill>
                  <a:schemeClr val="accent1"/>
                </a:solidFill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20204" pitchFamily="34" charset="0"/>
              </a:rPr>
              <a:t>2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2061664" y="3145197"/>
            <a:ext cx="2246630" cy="567681"/>
          </a:xfrm>
          <a:prstGeom prst="rect">
            <a:avLst/>
          </a:prstGeom>
          <a:noFill/>
        </p:spPr>
        <p:txBody>
          <a:bodyPr wrap="square" bIns="36000" rtlCol="0" anchor="b" anchorCtr="0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3200" b="1" i="0" kern="1200" cap="none" spc="20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kumimoji="0" lang="en-US" altLang="zh-CN" sz="3200" b="1" i="0" kern="1200" cap="none" spc="200" normalizeH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6"/>
            </p:custDataLst>
          </p:nvPr>
        </p:nvCxnSpPr>
        <p:spPr>
          <a:xfrm>
            <a:off x="1854697" y="2647454"/>
            <a:ext cx="1370965" cy="0"/>
          </a:xfrm>
          <a:prstGeom prst="line">
            <a:avLst/>
          </a:prstGeom>
          <a:ln>
            <a:solidFill>
              <a:schemeClr val="lt1">
                <a:lumMod val="95000"/>
              </a:scheme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1560057" y="2620677"/>
            <a:ext cx="294640" cy="43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/>
          <p:cNvSpPr txBox="1"/>
          <p:nvPr>
            <p:custDataLst>
              <p:tags r:id="rId8"/>
            </p:custDataLst>
          </p:nvPr>
        </p:nvSpPr>
        <p:spPr>
          <a:xfrm>
            <a:off x="1114287" y="2058542"/>
            <a:ext cx="323850" cy="601504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4000" b="1" spc="480" dirty="0">
                <a:solidFill>
                  <a:schemeClr val="accent1"/>
                </a:solidFill>
                <a:latin typeface="Arial Bold" panose="020B0604020202090204" charset="0"/>
                <a:ea typeface="汉仪长宋简" panose="02010600000101010101" charset="-122"/>
                <a:cs typeface="Arial Bold" panose="020B0604020202090204" charset="0"/>
                <a:sym typeface="Arial" panose="020B0604020202020204" pitchFamily="34" charset="0"/>
              </a:rPr>
              <a:t>1</a:t>
            </a:r>
            <a:endParaRPr kumimoji="0" lang="en-US" altLang="zh-CN" sz="4000" b="1" u="none" strike="noStrike" kern="1200" cap="none" spc="480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 panose="020B0604020202090204" charset="0"/>
              <a:ea typeface="汉仪长宋简" panose="02010600000101010101" charset="-122"/>
              <a:cs typeface="Arial Bold" panose="020B0604020202090204" charset="0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1456690" y="2007870"/>
            <a:ext cx="2924175" cy="567690"/>
          </a:xfrm>
          <a:prstGeom prst="rect">
            <a:avLst/>
          </a:prstGeom>
          <a:noFill/>
        </p:spPr>
        <p:txBody>
          <a:bodyPr wrap="square" bIns="36000" rtlCol="0" anchor="b" anchorCtr="0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3200" b="1" i="0" kern="1200" cap="none" spc="20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en-US" altLang="zh-CN" sz="3200" b="1" i="0" kern="1200" cap="none" spc="200" normalizeH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5350" y="3928745"/>
            <a:ext cx="40227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Data Preparation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Quality Control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Normalisation and Scaling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Dimensionality Reduction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Clustering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Annotation</a:t>
            </a:r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Etc.</a:t>
            </a:r>
            <a:endParaRPr lang="en-US" altLang="zh-CN" sz="2000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Quality Control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1029335"/>
            <a:ext cx="493331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library size:</a:t>
            </a: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/>
                </a:solidFill>
                <a:effectLst/>
              </a:rPr>
              <a:t>Cells are very degraded or absent from the library preparation</a:t>
            </a: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number of expressed genes:</a:t>
            </a: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/>
                </a:solidFill>
                <a:effectLst/>
              </a:rPr>
              <a:t>Poor-quality cells, followed by high PCR amplification of the remaining RNA</a:t>
            </a: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mitochondrial gene content:</a:t>
            </a:r>
            <a:endParaRPr lang="en-US" sz="20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1"/>
                </a:solidFill>
                <a:effectLst/>
              </a:rPr>
              <a:t>Damaged cells where the endogenous RNA escapes or degrades. </a:t>
            </a:r>
            <a:endParaRPr lang="en-US" sz="2000">
              <a:solidFill>
                <a:schemeClr val="tx1"/>
              </a:solidFill>
              <a:effectLst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362575" y="2718435"/>
            <a:ext cx="577215" cy="97790"/>
          </a:xfrm>
          <a:prstGeom prst="rightArrow">
            <a:avLst>
              <a:gd name="adj1" fmla="val 0"/>
              <a:gd name="adj2" fmla="val 94117"/>
            </a:avLst>
          </a:prstGeom>
          <a:solidFill>
            <a:schemeClr val="tx1">
              <a:lumMod val="65000"/>
              <a:lumOff val="3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55690" y="1801495"/>
            <a:ext cx="49333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Remove:</a:t>
            </a:r>
            <a:endParaRPr lang="en-US" sz="2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</a:rPr>
              <a:t>Genes found in few cells</a:t>
            </a:r>
            <a:endParaRPr lang="en-US" sz="2000">
              <a:solidFill>
                <a:srgbClr val="C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</a:rPr>
              <a:t>Cells with low counts (expression)</a:t>
            </a:r>
            <a:endParaRPr lang="en-US" sz="2000">
              <a:solidFill>
                <a:srgbClr val="C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</a:rPr>
              <a:t>Cells with low features (genes)</a:t>
            </a:r>
            <a:endParaRPr lang="en-US" sz="2000">
              <a:solidFill>
                <a:srgbClr val="C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00000"/>
                </a:solidFill>
                <a:effectLst/>
              </a:rPr>
              <a:t>Cells with high mitochondrial genes</a:t>
            </a:r>
            <a:endParaRPr lang="en-US" sz="2000">
              <a:solidFill>
                <a:srgbClr val="C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None/>
            </a:pPr>
            <a:endParaRPr lang="en-US" sz="2000">
              <a:solidFill>
                <a:srgbClr val="C0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62575" y="4615815"/>
            <a:ext cx="2353945" cy="922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Scater: Calculate QC metrics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Scater: filter SCE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15760" y="5537835"/>
            <a:ext cx="2222500" cy="741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Initial processing using RaceID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38260" y="5053965"/>
            <a:ext cx="2222500" cy="741045"/>
          </a:xfrm>
          <a:prstGeom prst="rect">
            <a:avLst/>
          </a:prstGeom>
          <a:solidFill>
            <a:srgbClr val="F3F497"/>
          </a:solidFill>
        </p:spPr>
        <p:txBody>
          <a:bodyPr wrap="square" rtlCol="0" anchor="ctr" anchorCtr="1">
            <a:noAutofit/>
          </a:bodyPr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DropletUtils emptyDrops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16520" y="4114800"/>
            <a:ext cx="2639695" cy="9391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Filter with scanpy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Manipulate Anndata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9700" y="5048250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Quality Control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图片 12" descr="wab-lung-atlas-barcodes-ra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885" y="760095"/>
            <a:ext cx="9525000" cy="57150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</p:pic>
      <p:sp>
        <p:nvSpPr>
          <p:cNvPr id="16" name="文本框 15"/>
          <p:cNvSpPr txBox="1"/>
          <p:nvPr/>
        </p:nvSpPr>
        <p:spPr>
          <a:xfrm>
            <a:off x="4294505" y="6475095"/>
            <a:ext cx="3668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Figure: Raw Counts Example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020300" y="5689600"/>
            <a:ext cx="21717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https://training.galaxyproject.org/training-material/topics/transcriptomics/images/wab-lung-atlas-barcodes-raw.png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 rot="20520000">
            <a:off x="4629785" y="2938780"/>
            <a:ext cx="152400" cy="109220"/>
          </a:xfrm>
          <a:prstGeom prst="rightArrow">
            <a:avLst>
              <a:gd name="adj1" fmla="val 0"/>
              <a:gd name="adj2" fmla="val 94117"/>
            </a:avLst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343910" y="2917825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Cut-off</a:t>
            </a:r>
            <a:endParaRPr lang="en-US" altLang="zh-CN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3598545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Quality Control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2" name="图片 11" descr="wab-alevin-barcodes-lu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885" y="760095"/>
            <a:ext cx="9525000" cy="5715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73325" y="6475095"/>
            <a:ext cx="7546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Figure: Filtered Counts Example (Threshod: UMIs &lt; 10)</a:t>
            </a:r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020300" y="5474335"/>
            <a:ext cx="21717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https://training.galaxyproject.org/training-material/topics/transcriptomics/images/wab-alevin-barcodes-lung.pngg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Normalisation and Scaling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4770" y="1480820"/>
            <a:ext cx="389128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Normalisation:</a:t>
            </a:r>
            <a:endParaRPr lang="en-US" sz="2400" b="1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/>
                </a:solidFill>
                <a:effectLst/>
              </a:rPr>
              <a:t>Normalisation helps reduce the differences between gene and UMI counts.</a:t>
            </a:r>
            <a:endParaRPr lang="en-US" sz="2400">
              <a:solidFill>
                <a:schemeClr val="tx1"/>
              </a:solidFill>
              <a:effectLst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400">
              <a:solidFill>
                <a:schemeClr val="tx1"/>
              </a:solidFill>
              <a:effectLst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C00000"/>
                </a:solidFill>
                <a:effectLst/>
              </a:rPr>
              <a:t>example: </a:t>
            </a:r>
            <a:endParaRPr lang="en-US" altLang="zh-CN">
              <a:solidFill>
                <a:srgbClr val="C00000"/>
              </a:solidFill>
              <a:effectLst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C00000"/>
                </a:solidFill>
                <a:effectLst/>
              </a:rPr>
              <a:t>similar total sum of counts across all genes for each cell ( e.g. 10000 counts)</a:t>
            </a:r>
            <a:endParaRPr lang="en-US" altLang="zh-CN">
              <a:solidFill>
                <a:srgbClr val="C0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27395" y="5520690"/>
            <a:ext cx="4519295" cy="939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 with scanpy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Inspect and Manipulate with scanpy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03500" y="5520690"/>
            <a:ext cx="3064510" cy="9391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NormaliseData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ScaleData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43965" y="5728970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010" y="1186815"/>
            <a:ext cx="3404235" cy="1913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010" y="3322955"/>
            <a:ext cx="4810125" cy="18903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接箭头连接符 18"/>
          <p:cNvCxnSpPr/>
          <p:nvPr/>
        </p:nvCxnSpPr>
        <p:spPr>
          <a:xfrm flipH="1">
            <a:off x="9186545" y="2219325"/>
            <a:ext cx="3136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514205" y="2035175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Before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0659110" y="4268470"/>
            <a:ext cx="3136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986770" y="4084320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After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Normalisation and Scaling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560" y="1483360"/>
            <a:ext cx="4429125" cy="3446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effectLst/>
              </a:rPr>
              <a:t>Scaling:</a:t>
            </a:r>
            <a:endParaRPr lang="en-US" sz="2400" b="1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/>
                </a:solidFill>
                <a:effectLst/>
              </a:rPr>
              <a:t>Scaling helps to give equal weight in downstream analysis and ensure that highly-expressed genes do not dominate.</a:t>
            </a:r>
            <a:endParaRPr lang="en-US" sz="24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>
              <a:solidFill>
                <a:srgbClr val="C00000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C00000"/>
                </a:solidFill>
                <a:effectLst/>
              </a:rPr>
              <a:t>example:</a:t>
            </a:r>
            <a:endParaRPr lang="en-US" altLang="zh-CN">
              <a:solidFill>
                <a:srgbClr val="C00000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C00000"/>
                </a:solidFill>
                <a:effectLst/>
              </a:rPr>
              <a:t>the variance across cells is 1 and the mean expression is 0</a:t>
            </a:r>
            <a:endParaRPr lang="en-US" altLang="zh-CN">
              <a:solidFill>
                <a:srgbClr val="C0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3315" y="5510530"/>
            <a:ext cx="4519295" cy="939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Normalize with scanpy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Inspect and Manipulate with scanpy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79420" y="5510530"/>
            <a:ext cx="3064510" cy="9391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NormaliseData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ScaleData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9885" y="5718810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640" y="1483360"/>
            <a:ext cx="4810125" cy="1905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40" y="3804285"/>
            <a:ext cx="4825365" cy="10299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接箭头连接符 18"/>
          <p:cNvCxnSpPr/>
          <p:nvPr/>
        </p:nvCxnSpPr>
        <p:spPr>
          <a:xfrm flipH="1">
            <a:off x="10467975" y="2436495"/>
            <a:ext cx="3136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795635" y="2252345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Before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0500360" y="4319270"/>
            <a:ext cx="3136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895965" y="4135120"/>
            <a:ext cx="99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After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Dimensionality Reduction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1745" y="3666490"/>
            <a:ext cx="10204450" cy="273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Dimensionality reduction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aims to reduce the number of separate dimensions in the data and then:</a:t>
            </a:r>
            <a:endParaRPr lang="en-US" sz="24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>
              <a:solidFill>
                <a:schemeClr val="tx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reduces the computational work in downstream analyses to only a few dimensions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reduces noise by averaging across multiple genes to obtain a more precise representation of the patterns in the data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enables effective plotting of the data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None/>
            </a:pP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35" y="6551295"/>
            <a:ext cx="6353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https://mathinsight.org/media/applet/image/large/vector_3d_coordinates.png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6645" y="1596390"/>
            <a:ext cx="5767705" cy="1075690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ctr" anchorCtr="1">
            <a:noAutofit/>
          </a:bodyPr>
          <a:p>
            <a:r>
              <a:rPr lang="en-US" altLang="zh-CN" b="1" i="1">
                <a:solidFill>
                  <a:schemeClr val="tx2">
                    <a:lumMod val="25000"/>
                  </a:schemeClr>
                </a:solidFill>
              </a:rPr>
              <a:t>E</a:t>
            </a:r>
            <a:r>
              <a:rPr lang="zh-CN" altLang="en-US" b="1" i="1">
                <a:solidFill>
                  <a:schemeClr val="tx2">
                    <a:lumMod val="25000"/>
                  </a:schemeClr>
                </a:solidFill>
              </a:rPr>
              <a:t>ach cell</a:t>
            </a:r>
            <a:r>
              <a:rPr lang="en-US" altLang="zh-CN" b="1" i="1">
                <a:solidFill>
                  <a:schemeClr val="tx2">
                    <a:lumMod val="25000"/>
                  </a:schemeClr>
                </a:solidFill>
              </a:rPr>
              <a:t>’</a:t>
            </a:r>
            <a:r>
              <a:rPr lang="zh-CN" altLang="en-US" b="1" i="1">
                <a:solidFill>
                  <a:schemeClr val="tx2">
                    <a:lumMod val="25000"/>
                  </a:schemeClr>
                </a:solidFill>
              </a:rPr>
              <a:t>s expression profile defines its location in the high-dimensional expression space.</a:t>
            </a:r>
            <a:endParaRPr lang="zh-CN" altLang="en-US" b="1" i="1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2" name="图片 11" descr="vector_3d_coordinat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01980"/>
            <a:ext cx="3378835" cy="3378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Dimensionality Reduction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300" y="2990850"/>
            <a:ext cx="47047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/>
                </a:solidFill>
                <a:effectLst/>
              </a:rPr>
              <a:t>      In PCA, the first axis (or </a:t>
            </a:r>
            <a:r>
              <a:rPr lang="en-US" sz="2400" i="1">
                <a:solidFill>
                  <a:schemeClr val="tx1"/>
                </a:solidFill>
                <a:effectLst/>
              </a:rPr>
              <a:t>Principal Component </a:t>
            </a:r>
            <a:r>
              <a:rPr lang="en-US" sz="2400">
                <a:solidFill>
                  <a:schemeClr val="tx1"/>
                </a:solidFill>
                <a:effectLst/>
              </a:rPr>
              <a:t>(</a:t>
            </a:r>
            <a:r>
              <a:rPr lang="en-US" sz="2400" i="1">
                <a:solidFill>
                  <a:schemeClr val="tx1"/>
                </a:solidFill>
                <a:effectLst/>
              </a:rPr>
              <a:t>PC</a:t>
            </a:r>
            <a:r>
              <a:rPr lang="en-US" sz="2400">
                <a:solidFill>
                  <a:schemeClr val="tx1"/>
                </a:solidFill>
                <a:effectLst/>
              </a:rPr>
              <a:t>)) is chosen such that it captures </a:t>
            </a:r>
            <a:r>
              <a:rPr lang="en-US" sz="2400" u="sng">
                <a:solidFill>
                  <a:srgbClr val="C00000"/>
                </a:solidFill>
                <a:effectLst/>
              </a:rPr>
              <a:t>the greatest variance across cells</a:t>
            </a:r>
            <a:r>
              <a:rPr lang="en-US" sz="2400">
                <a:solidFill>
                  <a:schemeClr val="tx1"/>
                </a:solidFill>
                <a:effectLst/>
              </a:rPr>
              <a:t>.   </a:t>
            </a:r>
            <a:endParaRPr lang="en-US" sz="2400">
              <a:solidFill>
                <a:schemeClr val="tx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/>
                </a:solidFill>
                <a:effectLst/>
              </a:rPr>
              <a:t>     The next PC should be orthogonal to the first and capture the greatest remaining amount of variation, and so on.</a:t>
            </a:r>
            <a:endParaRPr lang="en-US" sz="2400">
              <a:solidFill>
                <a:schemeClr val="tx1"/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635" y="6551295"/>
            <a:ext cx="53320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http://www.nlpca.org/fig_pca_principal_component_analysis.png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 descr="fig_pca_principal_component_analys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685" y="3808095"/>
            <a:ext cx="6612255" cy="2622550"/>
          </a:xfrm>
          <a:prstGeom prst="rect">
            <a:avLst/>
          </a:prstGeom>
        </p:spPr>
      </p:pic>
      <p:pic>
        <p:nvPicPr>
          <p:cNvPr id="5" name="图片 4" descr="下载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430" y="1146175"/>
            <a:ext cx="3191510" cy="2541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3220" y="1312545"/>
            <a:ext cx="581723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i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Principal Component Analysis</a:t>
            </a:r>
            <a:endParaRPr lang="zh-CN" altLang="en-US" sz="4000" b="1" i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2865" y="2705735"/>
            <a:ext cx="2002155" cy="849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RunPCA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12865" y="1784985"/>
            <a:ext cx="2002155" cy="84963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Cluster, infer trajectories and embed with scanpy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4185" y="1191895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Clustering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39637"/>
          <a:stretch>
            <a:fillRect/>
          </a:stretch>
        </p:blipFill>
        <p:spPr>
          <a:xfrm>
            <a:off x="462280" y="1420495"/>
            <a:ext cx="2912745" cy="1029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 descr="微信截图_20210420203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" y="3447415"/>
            <a:ext cx="2912110" cy="103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-88900" y="2578100"/>
            <a:ext cx="40163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/>
              <a:t>Counts Matrix</a:t>
            </a:r>
            <a:endParaRPr lang="en-US" sz="1600"/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/>
              <a:t>（</a:t>
            </a:r>
            <a:r>
              <a:rPr lang="en-US" altLang="zh-CN" sz="1600"/>
              <a:t>After QC, normalisation and scaling</a:t>
            </a:r>
            <a:r>
              <a:rPr lang="zh-CN" altLang="en-US" sz="1600"/>
              <a:t>）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95885" y="4712970"/>
            <a:ext cx="36468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sz="1600"/>
              <a:t>PCs information</a:t>
            </a:r>
            <a:endParaRPr lang="en-US" sz="1600"/>
          </a:p>
        </p:txBody>
      </p:sp>
      <p:sp>
        <p:nvSpPr>
          <p:cNvPr id="13" name="右箭头 12"/>
          <p:cNvSpPr/>
          <p:nvPr/>
        </p:nvSpPr>
        <p:spPr>
          <a:xfrm>
            <a:off x="4112260" y="2973070"/>
            <a:ext cx="3707765" cy="76200"/>
          </a:xfrm>
          <a:prstGeom prst="rightArrow">
            <a:avLst>
              <a:gd name="adj1" fmla="val 0"/>
              <a:gd name="adj2" fmla="val 94117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00295" y="1991995"/>
            <a:ext cx="19469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information</a:t>
            </a:r>
            <a:endParaRPr lang="en-US" sz="24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00295" y="320040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en-US"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Dimensionality reduction for visualisation</a:t>
            </a:r>
            <a:endParaRPr lang="en-US" sz="24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图片 14" descr="下载 (12)"/>
          <p:cNvPicPr>
            <a:picLocks noChangeAspect="1"/>
          </p:cNvPicPr>
          <p:nvPr/>
        </p:nvPicPr>
        <p:blipFill>
          <a:blip r:embed="rId3"/>
          <a:srcRect t="2337" r="76797" b="69778"/>
          <a:stretch>
            <a:fillRect/>
          </a:stretch>
        </p:blipFill>
        <p:spPr>
          <a:xfrm>
            <a:off x="8004810" y="1499870"/>
            <a:ext cx="4001135" cy="30232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40480" y="5239385"/>
            <a:ext cx="79311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</a:t>
            </a:r>
            <a:r>
              <a:rPr lang="zh-CN" altLang="en-US"/>
              <a:t>Clustering summarizes the data and allows us to </a:t>
            </a:r>
            <a:r>
              <a:rPr lang="zh-CN" altLang="en-US" u="sng"/>
              <a:t>describe the population heterogeneity in terms of discrete and easily understandable labels</a:t>
            </a:r>
            <a:r>
              <a:rPr lang="zh-CN" altLang="en-US"/>
              <a:t>. 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The subpopulations can be afterwards treated as proxies for biological objects like </a:t>
            </a:r>
            <a:r>
              <a:rPr lang="zh-CN" altLang="en-US">
                <a:solidFill>
                  <a:srgbClr val="C00000"/>
                </a:solidFill>
              </a:rPr>
              <a:t>cell types</a:t>
            </a:r>
            <a:r>
              <a:rPr lang="zh-CN" altLang="en-US"/>
              <a:t> or </a:t>
            </a:r>
            <a:r>
              <a:rPr lang="zh-CN" altLang="en-US">
                <a:solidFill>
                  <a:srgbClr val="C00000"/>
                </a:solidFill>
              </a:rPr>
              <a:t>states</a:t>
            </a:r>
            <a:r>
              <a:rPr lang="zh-CN" altLang="en-US"/>
              <a:t>.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Clustering</a:t>
            </a:r>
            <a:endParaRPr lang="en-US" altLang="zh-CN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800" y="1863090"/>
            <a:ext cx="114363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1. Computation of a neighborhood graph:</a:t>
            </a:r>
            <a:endParaRPr lang="en-US" b="1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/>
              <a:t>A graph is first built with each node being a cell connected to its nearest neighbours having similar expression patterns.</a:t>
            </a:r>
            <a:endParaRPr lang="en-US"/>
          </a:p>
          <a:p>
            <a:endParaRPr lang="en-US"/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2. Visualization of the neighborhood graph: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/>
              <a:t>An extra step of </a:t>
            </a:r>
            <a:r>
              <a:rPr lang="en-US" i="1"/>
              <a:t>non-linear dimensional reduction</a:t>
            </a:r>
            <a:r>
              <a:rPr lang="en-US"/>
              <a:t> techniques is applied to place similar cells together in low-dimensional space. ( </a:t>
            </a:r>
            <a:r>
              <a:rPr lang="en-US" i="1"/>
              <a:t>t-SNE, UMAP</a:t>
            </a:r>
            <a:r>
              <a:rPr lang="en-US"/>
              <a:t>, etc.)</a:t>
            </a:r>
            <a:endParaRPr lang="en-US"/>
          </a:p>
          <a:p>
            <a:endParaRPr lang="en-US"/>
          </a:p>
          <a:p>
            <a:r>
              <a:rPr lang="en-US" b="1">
                <a:solidFill>
                  <a:schemeClr val="accent1">
                    <a:lumMod val="75000"/>
                    <a:lumOff val="25000"/>
                  </a:schemeClr>
                </a:solidFill>
              </a:rPr>
              <a:t>3. Clustering of the neighborhood graph:</a:t>
            </a:r>
            <a:endParaRPr lang="en-US" b="1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/>
              <a:t>The graph is then partitioned into highly interconnected “communities”. (</a:t>
            </a:r>
            <a:r>
              <a:rPr lang="en-US" i="1"/>
              <a:t>Louvain graph-clustering method</a:t>
            </a:r>
            <a:r>
              <a:rPr lang="en-US"/>
              <a:t>, etc.)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66445" y="980440"/>
            <a:ext cx="91884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6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K-nearest neighbor </a:t>
            </a:r>
            <a:r>
              <a:rPr lang="en-US">
                <a:solidFill>
                  <a:schemeClr val="tx1"/>
                </a:solidFill>
                <a:effectLst/>
              </a:rPr>
              <a:t>(Graph-based clustering)</a:t>
            </a:r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0730" y="5388610"/>
            <a:ext cx="2870835" cy="1145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ComputeGraph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RunUMAP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RunTSNE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FindCluster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0640" y="5388610"/>
            <a:ext cx="3064510" cy="114617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Inspect and Manipulate with scanpyScanpy ScaleData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Cluster, infer trajectories and embed with scanpy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7300" y="5700395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07145" y="5388610"/>
            <a:ext cx="2222500" cy="11449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using RaceID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 Inspection using RaceID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Annotation </a:t>
            </a:r>
            <a:r>
              <a:rPr lang="en-US" altLang="zh-CN" sz="1400" b="0">
                <a:solidFill>
                  <a:schemeClr val="tx1"/>
                </a:solidFill>
              </a:rPr>
              <a:t>(Optional)</a:t>
            </a:r>
            <a:endParaRPr lang="en-US" altLang="zh-CN" sz="1400" b="0">
              <a:solidFill>
                <a:schemeClr val="tx1"/>
              </a:solidFill>
            </a:endParaRPr>
          </a:p>
        </p:txBody>
      </p:sp>
      <p:pic>
        <p:nvPicPr>
          <p:cNvPr id="3" name="图片 2" descr="下载 (12)"/>
          <p:cNvPicPr>
            <a:picLocks noChangeAspect="1"/>
          </p:cNvPicPr>
          <p:nvPr/>
        </p:nvPicPr>
        <p:blipFill>
          <a:blip r:embed="rId1"/>
          <a:srcRect t="2337" r="76797" b="69778"/>
          <a:stretch>
            <a:fillRect/>
          </a:stretch>
        </p:blipFill>
        <p:spPr>
          <a:xfrm>
            <a:off x="440055" y="1256030"/>
            <a:ext cx="4001135" cy="3023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214630" y="4448175"/>
            <a:ext cx="4728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What do the clusters represent?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355600" y="4933315"/>
            <a:ext cx="4728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chemeClr val="accent1"/>
                </a:solidFill>
              </a:rPr>
              <a:t>Which cell type? cell state?</a:t>
            </a:r>
            <a:endParaRPr lang="en-US" altLang="zh-CN" sz="2000" i="1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0280" y="1120140"/>
            <a:ext cx="39985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the genes that drive separation between clusters</a:t>
            </a:r>
            <a:endParaRPr lang="en-US" sz="200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62855" y="2162175"/>
            <a:ext cx="30473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Marker genes</a:t>
            </a:r>
            <a:endParaRPr lang="en-US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10220" y="2162175"/>
            <a:ext cx="43065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Canonical markers</a:t>
            </a:r>
            <a:endParaRPr lang="en-US" sz="32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88680" y="1428115"/>
            <a:ext cx="32194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 biological knowledge</a:t>
            </a:r>
            <a:endParaRPr lang="en-US" sz="200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右箭头 18"/>
          <p:cNvSpPr/>
          <p:nvPr/>
        </p:nvSpPr>
        <p:spPr>
          <a:xfrm rot="2760000">
            <a:off x="6663055" y="3351530"/>
            <a:ext cx="1102995" cy="140335"/>
          </a:xfrm>
          <a:prstGeom prst="rightArrow">
            <a:avLst>
              <a:gd name="adj1" fmla="val 0"/>
              <a:gd name="adj2" fmla="val 70675"/>
            </a:avLst>
          </a:prstGeom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8840000" flipH="1">
            <a:off x="7793355" y="3351530"/>
            <a:ext cx="1102995" cy="140335"/>
          </a:xfrm>
          <a:prstGeom prst="rightArrow">
            <a:avLst>
              <a:gd name="adj1" fmla="val 0"/>
              <a:gd name="adj2" fmla="val 70675"/>
            </a:avLst>
          </a:prstGeom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781165" y="3978275"/>
            <a:ext cx="26022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 types</a:t>
            </a:r>
            <a:endParaRPr lang="en-US" sz="32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4365" y="5332095"/>
            <a:ext cx="2929255" cy="114617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Inspect and Manipulate with scanpy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Manipulate Anndata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1025" y="5643880"/>
            <a:ext cx="1200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endParaRPr lang="en-US" sz="2800" b="1" i="1"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66810" y="5332095"/>
            <a:ext cx="2870835" cy="1145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 FindMarkers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Inspect AnnData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Manipulate AnnData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</a:rPr>
              <a:t>01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940685" y="3136265"/>
            <a:ext cx="6559550" cy="934720"/>
          </a:xfrm>
        </p:spPr>
        <p:txBody>
          <a:bodyPr/>
          <a:lstStyle/>
          <a:p>
            <a:r>
              <a:rPr lang="en-US" altLang="zh-CN" sz="4400" b="1" spc="500" dirty="0"/>
              <a:t>Introduction</a:t>
            </a:r>
            <a:endParaRPr lang="en-US" altLang="zh-CN" sz="4400" b="1" spc="5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Annotation </a:t>
            </a:r>
            <a:r>
              <a:rPr lang="en-US" altLang="zh-CN" sz="1400" b="0">
                <a:solidFill>
                  <a:schemeClr val="tx1"/>
                </a:solidFill>
              </a:rPr>
              <a:t>(Optional)</a:t>
            </a:r>
            <a:endParaRPr lang="en-US" altLang="zh-CN" sz="1400" b="0">
              <a:solidFill>
                <a:schemeClr val="tx1"/>
              </a:solidFill>
            </a:endParaRPr>
          </a:p>
        </p:txBody>
      </p:sp>
      <p:pic>
        <p:nvPicPr>
          <p:cNvPr id="6" name="图片 5" descr="微信截图_202104211318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1408430"/>
            <a:ext cx="5632450" cy="1774825"/>
          </a:xfrm>
          <a:prstGeom prst="rect">
            <a:avLst/>
          </a:prstGeom>
        </p:spPr>
      </p:pic>
      <p:pic>
        <p:nvPicPr>
          <p:cNvPr id="9" name="图片 8" descr="下载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95" y="2070100"/>
            <a:ext cx="5269865" cy="3495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3720465"/>
            <a:ext cx="5817870" cy="25876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0760" y="1009650"/>
            <a:ext cx="21316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Marker genes</a:t>
            </a:r>
            <a:endParaRPr lang="en-US" sz="20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635" y="3352165"/>
            <a:ext cx="261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Canonical markers</a:t>
            </a:r>
            <a:endParaRPr lang="en-US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9175" y="1609725"/>
            <a:ext cx="38525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 types annotation</a:t>
            </a:r>
            <a:endParaRPr lang="en-US" sz="24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630" y="160020"/>
            <a:ext cx="5011420" cy="441960"/>
          </a:xfrm>
        </p:spPr>
        <p:txBody>
          <a:bodyPr/>
          <a:p>
            <a:r>
              <a:rPr lang="en-US" altLang="zh-CN">
                <a:solidFill>
                  <a:schemeClr val="accent1">
                    <a:lumMod val="90000"/>
                    <a:lumOff val="10000"/>
                  </a:schemeClr>
                </a:solidFill>
              </a:rPr>
              <a:t>Others </a:t>
            </a:r>
            <a:r>
              <a:rPr lang="en-US" altLang="zh-CN" sz="1400" b="0">
                <a:solidFill>
                  <a:schemeClr val="tx1"/>
                </a:solidFill>
              </a:rPr>
              <a:t>(Optional)</a:t>
            </a:r>
            <a:endParaRPr lang="en-US" altLang="zh-CN" sz="1400" b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70420" y="772160"/>
            <a:ext cx="455993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32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Trajectory and Lineage Analysis</a:t>
            </a:r>
            <a:r>
              <a:rPr lang="en-US" sz="3600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>
              <a:solidFill>
                <a:schemeClr val="tx1"/>
              </a:solidFill>
              <a:effectLst/>
            </a:endParaRPr>
          </a:p>
        </p:txBody>
      </p:sp>
      <p:pic>
        <p:nvPicPr>
          <p:cNvPr id="4" name="图片 3" descr="mountains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8185" y="1026160"/>
            <a:ext cx="4776470" cy="4088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190" y="5641340"/>
            <a:ext cx="48488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</a:t>
            </a:r>
            <a:r>
              <a:rPr lang="zh-CN" altLang="en-US"/>
              <a:t>lusters displayed are not discrete entities, but are related through some continuous topology as inferred by intermediate cell types.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0044"/>
          <a:stretch>
            <a:fillRect/>
          </a:stretch>
        </p:blipFill>
        <p:spPr>
          <a:xfrm>
            <a:off x="6055360" y="2230120"/>
            <a:ext cx="3651250" cy="3677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40" y="2230120"/>
            <a:ext cx="1375410" cy="2174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53930" y="4549775"/>
            <a:ext cx="21875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i="1"/>
              <a:t>Cluster Tree Diagram</a:t>
            </a:r>
            <a:endParaRPr lang="zh-CN" altLang="en-US" sz="1600" i="1"/>
          </a:p>
        </p:txBody>
      </p:sp>
      <p:sp>
        <p:nvSpPr>
          <p:cNvPr id="12" name="文本框 11"/>
          <p:cNvSpPr txBox="1"/>
          <p:nvPr/>
        </p:nvSpPr>
        <p:spPr>
          <a:xfrm>
            <a:off x="10008235" y="4886960"/>
            <a:ext cx="2295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</a:t>
            </a:r>
            <a:r>
              <a:rPr lang="zh-CN" altLang="en-US" b="1" i="1"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stemID</a:t>
            </a:r>
            <a:endParaRPr lang="en-US" altLang="zh-CN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3745" y="918210"/>
            <a:ext cx="241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Sequencing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9030" y="1704340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Data Preparation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6225" y="2404110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Quality Control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9465" y="315785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Normalisation and Scaling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9375" y="389064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Dimensionality Reduction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52775" y="4698365"/>
            <a:ext cx="201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Clustering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25545" y="5506085"/>
            <a:ext cx="4112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Annotation, 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Lineage Analysis, etc.</a:t>
            </a:r>
            <a:endParaRPr lang="en-US" altLang="zh-CN" sz="24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1645285" y="140525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2069465" y="216471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619375" y="2864485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3152775" y="361823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3725545" y="435102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4192905" y="5158740"/>
            <a:ext cx="0" cy="326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剪去单角的矩形 22"/>
          <p:cNvSpPr/>
          <p:nvPr/>
        </p:nvSpPr>
        <p:spPr>
          <a:xfrm>
            <a:off x="6145530" y="495300"/>
            <a:ext cx="843915" cy="1083310"/>
          </a:xfrm>
          <a:prstGeom prst="snip1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24" name="剪去单角的矩形 23"/>
          <p:cNvSpPr/>
          <p:nvPr/>
        </p:nvSpPr>
        <p:spPr>
          <a:xfrm>
            <a:off x="6069965" y="584200"/>
            <a:ext cx="843915" cy="10833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25" name="左弧形箭头 24"/>
          <p:cNvSpPr/>
          <p:nvPr/>
        </p:nvSpPr>
        <p:spPr>
          <a:xfrm>
            <a:off x="5372100" y="1578610"/>
            <a:ext cx="566420" cy="840105"/>
          </a:xfrm>
          <a:prstGeom prst="curvedRigh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 descr="scrna_workflow"/>
          <p:cNvPicPr>
            <a:picLocks noChangeAspect="1"/>
          </p:cNvPicPr>
          <p:nvPr/>
        </p:nvPicPr>
        <p:blipFill>
          <a:blip r:embed="rId2"/>
          <a:srcRect l="18053" t="73380" r="57818" b="14306"/>
          <a:stretch>
            <a:fillRect/>
          </a:stretch>
        </p:blipFill>
        <p:spPr>
          <a:xfrm>
            <a:off x="5938520" y="2093595"/>
            <a:ext cx="2032000" cy="1087120"/>
          </a:xfrm>
          <a:prstGeom prst="rect">
            <a:avLst/>
          </a:prstGeom>
        </p:spPr>
      </p:pic>
      <p:pic>
        <p:nvPicPr>
          <p:cNvPr id="29" name="图片 28" descr="tenx_anndat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70" y="1464945"/>
            <a:ext cx="2649855" cy="2153285"/>
          </a:xfrm>
          <a:prstGeom prst="rect">
            <a:avLst/>
          </a:prstGeom>
        </p:spPr>
      </p:pic>
      <p:sp>
        <p:nvSpPr>
          <p:cNvPr id="30" name="左弧形箭头 29"/>
          <p:cNvSpPr/>
          <p:nvPr/>
        </p:nvSpPr>
        <p:spPr>
          <a:xfrm>
            <a:off x="7664450" y="3695700"/>
            <a:ext cx="566420" cy="840105"/>
          </a:xfrm>
          <a:prstGeom prst="curvedRightArrow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1" name="图片 30" descr="下载 (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55" y="4472940"/>
            <a:ext cx="2574925" cy="2045335"/>
          </a:xfrm>
          <a:prstGeom prst="rect">
            <a:avLst/>
          </a:prstGeom>
        </p:spPr>
      </p:pic>
      <p:sp>
        <p:nvSpPr>
          <p:cNvPr id="32" name="剪去单角的矩形 31"/>
          <p:cNvSpPr/>
          <p:nvPr/>
        </p:nvSpPr>
        <p:spPr>
          <a:xfrm>
            <a:off x="7196455" y="381635"/>
            <a:ext cx="843915" cy="1083310"/>
          </a:xfrm>
          <a:prstGeom prst="snip1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.gtf</a:t>
            </a:r>
            <a:endParaRPr lang="en-US" altLang="zh-CN" sz="1200"/>
          </a:p>
        </p:txBody>
      </p:sp>
      <p:sp>
        <p:nvSpPr>
          <p:cNvPr id="33" name="剪去单角的矩形 32"/>
          <p:cNvSpPr/>
          <p:nvPr/>
        </p:nvSpPr>
        <p:spPr>
          <a:xfrm>
            <a:off x="6162040" y="495300"/>
            <a:ext cx="843915" cy="1083310"/>
          </a:xfrm>
          <a:prstGeom prst="snip1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  <p:sp>
        <p:nvSpPr>
          <p:cNvPr id="34" name="剪去单角的矩形 33"/>
          <p:cNvSpPr/>
          <p:nvPr/>
        </p:nvSpPr>
        <p:spPr>
          <a:xfrm>
            <a:off x="6086475" y="584200"/>
            <a:ext cx="843915" cy="10833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.fastq</a:t>
            </a:r>
            <a:endParaRPr lang="en-US" altLang="zh-CN" sz="12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243840"/>
            <a:ext cx="6646545" cy="6370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97190" y="2432685"/>
            <a:ext cx="1995170" cy="87503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RNA-solo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scater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Alevin</a:t>
            </a:r>
            <a:endParaRPr lang="en-US" altLang="zh-CN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97190" y="4090670"/>
            <a:ext cx="1995170" cy="875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 anchorCtr="1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RaceID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Scanpy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9690" y="1887855"/>
            <a:ext cx="3913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Pre-processing Tools</a:t>
            </a:r>
            <a:endParaRPr lang="en-US" altLang="zh-CN" sz="20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24800" y="3582035"/>
            <a:ext cx="2745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accent1">
                    <a:lumMod val="75000"/>
                    <a:lumOff val="25000"/>
                  </a:schemeClr>
                </a:solidFill>
              </a:rPr>
              <a:t>Clustering Tools</a:t>
            </a:r>
            <a:endParaRPr lang="en-US" altLang="zh-CN" sz="2000" b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4240" y="3415030"/>
            <a:ext cx="3992880" cy="885190"/>
          </a:xfrm>
        </p:spPr>
        <p:txBody>
          <a:bodyPr/>
          <a:p>
            <a:pPr algn="l"/>
            <a:r>
              <a:rPr lang="en-US" altLang="zh-CN" sz="4000" kern="0" spc="0">
                <a:solidFill>
                  <a:schemeClr val="accent1">
                    <a:lumMod val="90000"/>
                    <a:lumOff val="10000"/>
                  </a:schemeClr>
                </a:solidFill>
                <a:uFillTx/>
              </a:rPr>
              <a:t>Thank you</a:t>
            </a:r>
            <a:r>
              <a:rPr lang="zh-CN" altLang="en-US" sz="4000" kern="0" spc="0">
                <a:solidFill>
                  <a:schemeClr val="accent1">
                    <a:lumMod val="90000"/>
                    <a:lumOff val="10000"/>
                  </a:schemeClr>
                </a:solidFill>
                <a:uFillTx/>
              </a:rPr>
              <a:t>！</a:t>
            </a:r>
            <a:endParaRPr lang="zh-CN" altLang="en-US" sz="4000" kern="0" spc="0">
              <a:solidFill>
                <a:schemeClr val="accent1">
                  <a:lumMod val="90000"/>
                  <a:lumOff val="10000"/>
                </a:schemeClr>
              </a:solidFill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single-cell RNA data analysis?</a:t>
            </a:r>
            <a:endParaRPr lang="en-US" altLang="zh-CN"/>
          </a:p>
        </p:txBody>
      </p:sp>
      <p:pic>
        <p:nvPicPr>
          <p:cNvPr id="3" name="图片 2" descr="rna_cells_bulkrez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9755" y="1349375"/>
            <a:ext cx="5395595" cy="4159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582410"/>
            <a:ext cx="79933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https://training.galaxyproject.org/training-material/topics/transcriptomics/tutorials/scrna-intro/slides.html#p6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2590" y="5553710"/>
            <a:ext cx="3369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Bulk RNA-seq Analysis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6090285" y="2692400"/>
            <a:ext cx="574738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C</a:t>
            </a:r>
            <a:r>
              <a:rPr lang="zh-CN" altLang="en-US" sz="2400"/>
              <a:t>ompare two tissues</a:t>
            </a:r>
            <a:endParaRPr lang="zh-CN" altLang="en-US" sz="240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A</a:t>
            </a:r>
            <a:r>
              <a:rPr lang="zh-CN" altLang="en-US" sz="2400"/>
              <a:t>verage</a:t>
            </a:r>
            <a:r>
              <a:rPr lang="en-US" altLang="zh-CN" sz="2400"/>
              <a:t> gene</a:t>
            </a:r>
            <a:r>
              <a:rPr lang="zh-CN" altLang="en-US" sz="2400"/>
              <a:t> expression </a:t>
            </a:r>
            <a:r>
              <a:rPr lang="en-US" altLang="zh-CN" sz="2400"/>
              <a:t>per tissue</a:t>
            </a:r>
            <a:endParaRPr lang="en-US" altLang="zh-CN" sz="2400"/>
          </a:p>
          <a:p>
            <a:pPr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/>
              <a:t>(with high sequencing depth and analysis strength)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D</a:t>
            </a:r>
            <a:r>
              <a:rPr lang="zh-CN" altLang="en-US" sz="2400"/>
              <a:t>ifferential expression is measured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single-cell RNA data analysis?</a:t>
            </a:r>
            <a:endParaRPr lang="en-US" altLang="zh-CN"/>
          </a:p>
        </p:txBody>
      </p:sp>
      <p:pic>
        <p:nvPicPr>
          <p:cNvPr id="3" name="图片 2" descr="D:\Work\Bioinformatics\My docs\rna_cells_singlerez.svgrna_cells_singlerez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593725" y="1349375"/>
            <a:ext cx="5367655" cy="41598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6582410"/>
            <a:ext cx="79933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https://training.galaxyproject.org/training-material/topics/transcriptomics/tutorials/scrna-intro/slides.html#p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5995" y="5571490"/>
            <a:ext cx="4746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Single-cell RNA-seq Analysis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5375910" y="2719705"/>
            <a:ext cx="6146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Individual cells within</a:t>
            </a:r>
            <a:r>
              <a:rPr lang="zh-CN" altLang="en-US" sz="2400"/>
              <a:t> tissues</a:t>
            </a:r>
            <a:endParaRPr lang="zh-CN" alt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Indivisual</a:t>
            </a:r>
            <a:r>
              <a:rPr lang="en-US" altLang="zh-CN" sz="2400"/>
              <a:t> gene</a:t>
            </a:r>
            <a:r>
              <a:rPr lang="zh-CN" altLang="en-US" sz="2400"/>
              <a:t> expression </a:t>
            </a:r>
            <a:r>
              <a:rPr lang="en-US" altLang="zh-CN" sz="2400"/>
              <a:t>per cell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/>
              <a:t>Many cells share the same gene profile</a:t>
            </a:r>
            <a:endParaRPr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Compare one set of cells against another</a:t>
            </a:r>
            <a:endParaRPr 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054225" y="208915"/>
            <a:ext cx="8286750" cy="6315075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68045" y="488315"/>
            <a:ext cx="1408430" cy="5943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D:\Work\Bioinformatics\My docs\scrna_nbt3711.pngscrna_nbt37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9089" r="20044"/>
          <a:stretch>
            <a:fillRect/>
          </a:stretch>
        </p:blipFill>
        <p:spPr>
          <a:xfrm>
            <a:off x="2434590" y="307975"/>
            <a:ext cx="7288530" cy="6115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16455" y="6544310"/>
            <a:ext cx="83839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Figure : Revealing the vectors of cellular identity with single-cell genomics, Nature Biotechnology, 2016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89245" y="2001520"/>
            <a:ext cx="1412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kern="100" dirty="0">
                <a:solidFill>
                  <a:schemeClr val="accent1"/>
                </a:solidFill>
                <a:uFillTx/>
                <a:latin typeface="Arial Bold" panose="020B0604020202090204" charset="0"/>
                <a:ea typeface="微软雅黑" panose="020B0503020204020204" pitchFamily="34" charset="-122"/>
                <a:cs typeface="Arial Bold" panose="020B0604020202090204" charset="0"/>
              </a:rPr>
              <a:t>02</a:t>
            </a:r>
            <a:endParaRPr lang="en-US" altLang="zh-CN" sz="7200" b="1" kern="100" dirty="0">
              <a:solidFill>
                <a:schemeClr val="accent1"/>
              </a:solidFill>
              <a:uFillTx/>
              <a:latin typeface="Arial Bold" panose="020B0604020202090204" charset="0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940685" y="3136265"/>
            <a:ext cx="6559550" cy="934720"/>
          </a:xfrm>
        </p:spPr>
        <p:txBody>
          <a:bodyPr/>
          <a:lstStyle/>
          <a:p>
            <a:r>
              <a:rPr lang="en-US" altLang="zh-CN" sz="4400" b="1" spc="500" dirty="0"/>
              <a:t>Process</a:t>
            </a:r>
            <a:endParaRPr lang="en-US" altLang="zh-CN" sz="4400" b="1" spc="5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6551295"/>
            <a:ext cx="7884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https://upload.wikimedia.org/wikipedia/commons/f/f3/Summary_of_RNA-Seq.svg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1615" y="161290"/>
            <a:ext cx="4511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Bulk RNA Analysis 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Summary_of_RNA-Seq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835" y="782955"/>
            <a:ext cx="7034530" cy="5543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92365" y="2664460"/>
            <a:ext cx="46418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For each fragment in the library, a short sequence is generated, also called a </a:t>
            </a:r>
            <a:r>
              <a:rPr lang="zh-CN" altLang="en-US">
                <a:solidFill>
                  <a:srgbClr val="FF0000"/>
                </a:solidFill>
              </a:rPr>
              <a:t>read</a:t>
            </a:r>
            <a:r>
              <a:rPr lang="zh-CN" altLang="en-US"/>
              <a:t>, which is simply a succession of nucleotides.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2365" y="4225290"/>
            <a:ext cx="41484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Read mapping is the process to align the reads on a reference genomes.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1615" y="161290"/>
            <a:ext cx="4511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Bulk RNA Analysis </a:t>
            </a:r>
            <a:endParaRPr lang="en-US" altLang="zh-CN" sz="3200" b="1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rna_seq_work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811655"/>
            <a:ext cx="11109325" cy="2720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1460" y="4656455"/>
            <a:ext cx="44513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i="1">
                <a:solidFill>
                  <a:srgbClr val="FF0000"/>
                </a:solidFill>
              </a:rPr>
              <a:t>FASTQ</a:t>
            </a:r>
            <a:r>
              <a:rPr lang="zh-CN" altLang="en-US"/>
              <a:t> format is a text-based format for storing both a </a:t>
            </a:r>
            <a:r>
              <a:rPr lang="zh-CN" altLang="en-US">
                <a:solidFill>
                  <a:srgbClr val="FF0000"/>
                </a:solidFill>
              </a:rPr>
              <a:t>biological sequence</a:t>
            </a:r>
            <a:r>
              <a:rPr lang="zh-CN" altLang="en-US"/>
              <a:t> (usually nucleotide sequence) and its corresponding </a:t>
            </a:r>
            <a:r>
              <a:rPr lang="zh-CN" altLang="en-US">
                <a:solidFill>
                  <a:srgbClr val="FF0000"/>
                </a:solidFill>
              </a:rPr>
              <a:t>quality scores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07485" y="1140460"/>
            <a:ext cx="43199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t>A </a:t>
            </a:r>
            <a:r>
              <a:rPr b="1" i="1">
                <a:solidFill>
                  <a:srgbClr val="FF0000"/>
                </a:solidFill>
              </a:rPr>
              <a:t>BAM (Binary Alignment Map)</a:t>
            </a:r>
            <a:r>
              <a:t> file is a compressed binary file storing the read sequences, whether they have been aligned to a reference sequence</a:t>
            </a:r>
            <a:r>
              <a:rPr lang="en-US"/>
              <a:t>.</a:t>
            </a:r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07710" y="2451100"/>
            <a:ext cx="71882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 BAM</a:t>
            </a:r>
            <a:endParaRPr lang="en-US" altLang="zh-CN" sz="1200"/>
          </a:p>
        </p:txBody>
      </p:sp>
      <p:sp>
        <p:nvSpPr>
          <p:cNvPr id="13" name="文本框 12"/>
          <p:cNvSpPr txBox="1"/>
          <p:nvPr/>
        </p:nvSpPr>
        <p:spPr>
          <a:xfrm>
            <a:off x="7426960" y="4653915"/>
            <a:ext cx="48355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T</a:t>
            </a:r>
            <a:r>
              <a:rPr lang="zh-CN" altLang="en-US"/>
              <a:t>he number of reads mapped to each gene can be counted. This results in a table of counts, which is what we perform statistical analyses on to determine differentially expressed genes and pathways.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33290" y="4656455"/>
            <a:ext cx="24885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</a:t>
            </a:r>
            <a:r>
              <a:rPr lang="zh-CN" altLang="en-US" b="1" i="1">
                <a:solidFill>
                  <a:srgbClr val="FF0000"/>
                </a:solidFill>
              </a:rPr>
              <a:t>Gene transfer format (GTF)</a:t>
            </a:r>
            <a:r>
              <a:rPr lang="zh-CN" altLang="en-US"/>
              <a:t> is a file format used to hold information about gene structure.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6551295"/>
            <a:ext cx="88449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https://training.galaxyproject.org/training-material/topics/transcriptomics/images/rna_seq_workflow.png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1"/>
  <p:tag name="KSO_WM_TEMPLATE_THUMBS_INDEX" val="1、2、3、4、5、6、7、8、9、10、11、12、13、14、15、16、17、18、19、20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1"/>
  <p:tag name="KSO_WM_TEMPLATE_THUMBS_INDEX" val="1、2、3、4、5、6、7、8、9、10、11、12、13、14、15、16、17、18、19、20"/>
</p:tagLst>
</file>

<file path=ppt/tags/tag217.xml><?xml version="1.0" encoding="utf-8"?>
<p:tagLst xmlns:p="http://schemas.openxmlformats.org/presentationml/2006/main">
  <p:tag name="KSO_WM_TEMPLATE_CATEGORY" val="custom"/>
  <p:tag name="KSO_WM_TEMPLATE_INDEX" val="2021828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8281_3*b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"/>
  <p:tag name="KSO_WM_UNIT_NOCLEAR" val="0"/>
  <p:tag name="KSO_WM_UNIT_VALUE" val="6"/>
  <p:tag name="KSO_WM_DIAGRAM_GROUP_CODE" val="l1-1"/>
  <p:tag name="KSO_WM_UNIT_TYPE" val="b"/>
  <p:tag name="KSO_WM_UNIT_INDEX" val="1"/>
  <p:tag name="KSO_WM_UNIT_SPLIT_INFO" val="{&quot;paras&quot;:[{&quot;type&quot;:&quot;pa&quot;,&quot;index&quot;:&quot;2&quot;}]}"/>
  <p:tag name="KSO_WM_UNIT_TEXT_FILL_FORE_SCHEMECOLOR_INDEX" val="14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SPLIT_INFO" val="{&quot;type&quot;:&quot;i&quot;,&quot;index&quot;:&quot;3&quot;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UNIT_SPLIT_INFO" val="{&quot;type&quot;:&quot;i&quot;,&quot;index&quot;:&quot;4&quot;}"/>
</p:tagLst>
</file>

<file path=ppt/tags/tag221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2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SPLIT_INFO" val="{&quot;type&quot;:&quot;i&quot;,&quot;index&quot;:&quot;2&quot;}"/>
</p:tagLst>
</file>

<file path=ppt/tags/tag22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2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数据反馈"/>
  <p:tag name="KSO_WM_DIAGRAM_GROUP_CODE" val="l1-1"/>
  <p:tag name="KSO_WM_UNIT_TYPE" val="l_h_a"/>
  <p:tag name="KSO_WM_UNIT_INDEX" val="1_2_1"/>
  <p:tag name="KSO_WM_UNIT_SPLIT_INFO" val="{&quot;paras&quot;:[{&quot;type&quot;:&quot;pa&quot;,&quot;index&quot;:&quot;4&quot;}]}"/>
</p:tagLst>
</file>

<file path=ppt/tags/tag223.xml><?xml version="1.0" encoding="utf-8"?>
<p:tagLst xmlns:p="http://schemas.openxmlformats.org/presentationml/2006/main">
  <p:tag name="KSO_WM_UNIT_LINE_FORE_SCHEMECOLOR_INDEX" val="14"/>
  <p:tag name="KSO_WM_UNIT_LINE_FILL_TYPE" val="2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SPLIT_INFO" val="{&quot;type&quot;:&quot;i&quot;,&quot;index&quot;:&quot;5&quot;}"/>
</p:tagLst>
</file>

<file path=ppt/tags/tag224.xml><?xml version="1.0" encoding="utf-8"?>
<p:tagLst xmlns:p="http://schemas.openxmlformats.org/presentationml/2006/main"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3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UNIT_SPLIT_INFO" val="{&quot;type&quot;:&quot;i&quot;,&quot;index&quot;:&quot;6&quot;}"/>
</p:tagLst>
</file>

<file path=ppt/tags/tag225.xml><?xml version="1.0" encoding="utf-8"?>
<p:tagLst xmlns:p="http://schemas.openxmlformats.org/presentationml/2006/main">
  <p:tag name="KSO_WM_UNIT_TEXT_FILL_FORE_SCHEMECOLOR_INDEX" val="5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UNIT_ID" val="custom20218281_3*l_h_i*1_1_2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SPLIT_INFO" val="{&quot;type&quot;:&quot;i&quot;,&quot;index&quot;:&quot;3&quot;}"/>
</p:tagLst>
</file>

<file path=ppt/tags/tag2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18281_3*l_h_a*1_1_1"/>
  <p:tag name="KSO_WM_TEMPLATE_CATEGORY" val="custom"/>
  <p:tag name="KSO_WM_TEMPLATE_INDEX" val="20218281"/>
  <p:tag name="KSO_WM_UNIT_LAYERLEVEL" val="1_1_1"/>
  <p:tag name="KSO_WM_TAG_VERSION" val="1.0"/>
  <p:tag name="KSO_WM_BEAUTIFY_FLAG" val="#wm#"/>
  <p:tag name="KSO_WM_UNIT_ISNUMDGMTITLE" val="0"/>
  <p:tag name="KSO_WM_UNIT_TEXT_FILL_FORE_SCHEMECOLOR_INDEX_BRIGHTNESS" val="0.35"/>
  <p:tag name="KSO_WM_UNIT_TEXT_FILL_FORE_SCHEMECOLOR_INDEX" val="13"/>
  <p:tag name="KSO_WM_UNIT_TEXT_FILL_TYPE" val="1"/>
  <p:tag name="KSO_WM_UNIT_USESOURCEFORMAT_APPLY" val="1"/>
  <p:tag name="KSO_WM_UNIT_PRESET_TEXT" val="项目背景"/>
  <p:tag name="KSO_WM_DIAGRAM_GROUP_CODE" val="l1-1"/>
  <p:tag name="KSO_WM_UNIT_TYPE" val="l_h_a"/>
  <p:tag name="KSO_WM_UNIT_INDEX" val="1_1_1"/>
  <p:tag name="KSO_WM_UNIT_SPLIT_INFO" val="{&quot;paras&quot;:[{&quot;type&quot;:&quot;pa&quot;,&quot;index&quot;:&quot;5&quot;}]}"/>
</p:tagLst>
</file>

<file path=ppt/tags/tag227.xml><?xml version="1.0" encoding="utf-8"?>
<p:tagLst xmlns:p="http://schemas.openxmlformats.org/presentationml/2006/main">
  <p:tag name="KSO_WM_SLIDE_ID" val="custom20218281_3"/>
  <p:tag name="KSO_WM_TEMPLATE_SUBCATEGORY" val="0"/>
  <p:tag name="KSO_WM_TEMPLATE_MASTER_TYPE" val="1"/>
  <p:tag name="KSO_WM_TEMPLATE_COLOR_TYPE" val="0"/>
  <p:tag name="KSO_WM_SLIDE_ITEM_CNT" val="4"/>
  <p:tag name="KSO_WM_SLIDE_INDEX" val="3"/>
  <p:tag name="KSO_WM_TAG_VERSION" val="1.0"/>
  <p:tag name="KSO_WM_BEAUTIFY_FLAG" val="#wm#"/>
  <p:tag name="KSO_WM_TEMPLATE_CATEGORY" val="custom"/>
  <p:tag name="KSO_WM_TEMPLATE_INDEX" val="20218281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28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218281_16*i*1"/>
  <p:tag name="KSO_WM_TEMPLATE_CATEGORY" val="custom"/>
  <p:tag name="KSO_WM_TEMPLATE_INDEX" val="20218281"/>
  <p:tag name="KSO_WM_UNIT_INDEX" val="1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DEC_AREA_ID" val="83c6265b76b54bb4a19a19a69cc7455a"/>
  <p:tag name="KSO_WM_CHIP_GROUPID" val="5ef0a3f7978989e612c8e89b"/>
  <p:tag name="KSO_WM_CHIP_XID" val="5ef0a3f7978989e612c8e89c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684"/>
  <p:tag name="KSO_WM_TEMPLATE_ASSEMBLE_XID" val="5fd0a5ae1fa9d42129dcddfe"/>
  <p:tag name="KSO_WM_TEMPLATE_ASSEMBLE_GROUPID" val="5fd0a5ae1fa9d42129dcddfe"/>
  <p:tag name="KSO_WM_UNIT_SPLIT_INFO" val="{&quot;type&quot;:&quot;i&quot;,&quot;index&quot;:&quot;1&quot;}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218281_16*i*2"/>
  <p:tag name="KSO_WM_TEMPLATE_CATEGORY" val="custom"/>
  <p:tag name="KSO_WM_TEMPLATE_INDEX" val="20218281"/>
  <p:tag name="KSO_WM_UNIT_INDEX" val="2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DEC_AREA_ID" val="04c6864ae97e4b31ba7d0bb64b9006fc"/>
  <p:tag name="KSO_WM_CHIP_GROUPID" val="5ef0a3f7978989e612c8e89b"/>
  <p:tag name="KSO_WM_CHIP_XID" val="5ef0a3f7978989e612c8e89c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5fd0a5ae1fa9d42129dcddfe"/>
  <p:tag name="KSO_WM_TEMPLATE_ASSEMBLE_GROUPID" val="5fd0a5ae1fa9d42129dcddfe"/>
  <p:tag name="KSO_WM_UNIT_SPLIT_INFO" val="{&quot;type&quot;:&quot;i&quot;,&quot;index&quot;:&quot;2&quot;}"/>
</p:tagLst>
</file>

<file path=ppt/tags/tag235.xml><?xml version="1.0" encoding="utf-8"?>
<p:tagLst xmlns:p="http://schemas.openxmlformats.org/presentationml/2006/main">
  <p:tag name="KSO_WM_UNIT_VALUE" val="1311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18281_16*d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type&quot;:&quot;d&quot;,&quot;index&quot;:&quot;1&quot;}"/>
</p:tagLst>
</file>

<file path=ppt/tags/tag236.xml><?xml version="1.0" encoding="utf-8"?>
<p:tagLst xmlns:p="http://schemas.openxmlformats.org/presentationml/2006/main">
  <p:tag name="KSO_WM_TEMPLATE_INDEX" val="20218281"/>
  <p:tag name="KSO_WM_TAG_VERSION" val="1.0"/>
  <p:tag name="KSO_WM_SLIDE_INDEX" val="16"/>
  <p:tag name="KSO_WM_SLIDE_ITEM_CNT" val="0"/>
  <p:tag name="KSO_WM_SLIDE_LAYOUT" val="d"/>
  <p:tag name="KSO_WM_SLIDE_LAYOUT_CNT" val="1"/>
  <p:tag name="KSO_WM_SLIDE_TYPE" val="text"/>
  <p:tag name="KSO_WM_BEAUTIFY_FLAG" val="#wm#"/>
  <p:tag name="KSO_WM_SLIDE_POSITION" val="96*21"/>
  <p:tag name="KSO_WM_SLIDE_SIZE" val="745*497"/>
  <p:tag name="KSO_WM_SLIDE_SUBTYPE" val="picTxt"/>
  <p:tag name="KSO_WM_TEMPLATE_CATEGORY" val="custom"/>
  <p:tag name="KSO_WM_SLIDE_ID" val="custom20218281_16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2.2},&quot;minSize&quot;:{&quot;size1&quot;:2.2},&quot;maxSize&quot;:{&quot;size1&quot;:2.2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edge&quot;:{&quot;left&quot;:true,&quot;top&quot;:true,&quot;right&quot;:true,&quot;bottom&quot;:false},&quot;IsEmpty&quot;:true},{&quot;direction&quot;:0,&quot;horizontalAlign&quot;:-1,&quot;verticalAlign&quot;:-1,&quot;type&quot;:0,&quot;diagramDirection&quot;:0,&quot;canSetOverLayout&quot;:0,&quot;isOverLayout&quot;:0,&quot;margin&quot;:{&quot;left&quot;:7.832,&quot;top&quot;:1.482,&quot;right&quot;:5.292,&quot;bottom&quot;:1.905},&quot;marginOverLayout&quot;:{&quot;left&quot;:-0.035,&quot;top&quot;:-0.035,&quot;right&quot;:-0.035,&quot;bottom&quot;:-0.035},&quot;edge&quot;:{&quot;left&quot;:true,&quot;top&quot;:false,&quot;right&quot;:true,&quot;bottom&quot;:true},&quot;IsEmpty&quot;:false}],&quot;IsEmpty&quot;:false}"/>
  <p:tag name="KSO_WM_SLIDE_BACKGROUND" val="[&quot;general&quot;]"/>
  <p:tag name="KSO_WM_SLIDE_RATIO" val="1.777778"/>
  <p:tag name="KSO_WM_TEMPLATE_SUBCATEGORY" val="21"/>
  <p:tag name="KSO_WM_TEMPLATE_MASTER_TYPE" val="1"/>
  <p:tag name="KSO_WM_TEMPLATE_COLOR_TYPE" val="1"/>
  <p:tag name="KSO_WM_CHIP_INFOS" val="{&quot;type&quot;:0,&quot;layout_type&quot;:&quot;full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features&quot;:[&quot;collage&quot;,&quot;creativecrop&quot;],&quot;support_big_font&quot;:false,&quot;picture_toward&quot;:0,&quot;picture_dockside&quot;:[],&quot;fill_id&quot;:&quot;e67e989b68da4f0993f21a8c58b40ec1&quot;,&quot;fill_align&quot;:&quot;cm&quot;,&quot;chip_types&quot;:[&quot;pictext&quot;,&quot;text&quot;,&quot;picture&quot;,&quot;chart&quot;,&quot;table&quot;,&quot;video&quot;]}]]"/>
  <p:tag name="KSO_WM_CHIP_XID" val="5ef0a3f7978989e612c8e89c"/>
  <p:tag name="KSO_WM_SLIDE_CAN_ADD_NAVIGATION" val="1"/>
  <p:tag name="KSO_WM_CHIP_DECFILLPROP" val="[]"/>
  <p:tag name="KSO_WM_CHIP_GROUPID" val="5ef0a3f7978989e612c8e89b"/>
  <p:tag name="KSO_WM_SLIDE_BK_DARK_LIGHT" val="2"/>
  <p:tag name="KSO_WM_SLIDE_BACKGROUND_TYPE" val="general"/>
  <p:tag name="KSO_WM_SLIDE_SUPPORT_FEATURE_TYPE" val="5"/>
  <p:tag name="KSO_WM_TEMPLATE_ASSEMBLE_XID" val="5fd0a5ae1fa9d42129dcddfe"/>
  <p:tag name="KSO_WM_TEMPLATE_ASSEMBLE_GROUPID" val="5fd0a5ae1fa9d42129dcddfe"/>
</p:tagLst>
</file>

<file path=ppt/tags/tag237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18281_6*e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PLIT_INFO" val="{&quot;paras&quot;:[{&quot;type&quot;:&quot;pa&quot;,&quot;index&quot;:&quot;1&quot;}]}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Work Review"/>
  <p:tag name="KSO_WM_UNIT_NOCLEAR" val="0"/>
  <p:tag name="KSO_WM_UNIT_VALUE" val="6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81_6*f*1"/>
  <p:tag name="KSO_WM_TEMPLATE_CATEGORY" val="custom"/>
  <p:tag name="KSO_WM_TEMPLATE_INDEX" val="20218281"/>
  <p:tag name="KSO_WM_UNIT_LAYERLEVEL" val="1"/>
  <p:tag name="KSO_WM_TAG_VERSION" val="1.0"/>
  <p:tag name="KSO_WM_BEAUTIFY_FLAG" val="#wm#"/>
  <p:tag name="KSO_WM_UNIT_SUBTYPE" val="a"/>
  <p:tag name="KSO_WM_UNIT_SPLIT_INFO" val="{&quot;paras&quot;:[{&quot;type&quot;:&quot;pa&quot;,&quot;index&quot;:&quot;3&quot;}]}"/>
</p:tagLst>
</file>

<file path=ppt/tags/tag239.xml><?xml version="1.0" encoding="utf-8"?>
<p:tagLst xmlns:p="http://schemas.openxmlformats.org/presentationml/2006/main">
  <p:tag name="KSO_WM_SLIDE_ID" val="custom20218281_6"/>
  <p:tag name="KSO_WM_TEMPLATE_SUBCATEGORY" val="0"/>
  <p:tag name="KSO_WM_TEMPLATE_MASTER_TYPE" val="1"/>
  <p:tag name="KSO_WM_TEMPLATE_COLOR_TYPE" val="0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18281"/>
  <p:tag name="KSO_WM_SLIDE_TYPE" val="sectionTitle"/>
  <p:tag name="KSO_WM_SLIDE_SUBTYPE" val="pureTxt"/>
  <p:tag name="KSO_WM_SLIDE_LAYOUT" val="a_e_f"/>
  <p:tag name="KSO_WM_SLIDE_LAYOUT_CNT" val="1_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2.xml><?xml version="1.0" encoding="utf-8"?>
<p:tagLst xmlns:p="http://schemas.openxmlformats.org/presentationml/2006/main">
  <p:tag name="KSO_WM_UNIT_TABLE_BEAUTIFY" val="smartTable{c811d3db-9d95-495b-bd40-13634e6ee025}"/>
  <p:tag name="TABLE_ENDDRAG_ORIGIN_RECT" val="698*141"/>
  <p:tag name="TABLE_ENDDRAG_RECT" val="137*258*698*141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5.xml><?xml version="1.0" encoding="utf-8"?>
<p:tagLst xmlns:p="http://schemas.openxmlformats.org/presentationml/2006/main">
  <p:tag name="KSO_WM_SLIDE_ID" val="custom20218281_19"/>
  <p:tag name="KSO_WM_TEMPLATE_SUBCATEGORY" val="0"/>
  <p:tag name="KSO_WM_TEMPLATE_MASTER_TYPE" val="1"/>
  <p:tag name="KSO_WM_TEMPLATE_COLOR_TYPE" val="0"/>
  <p:tag name="KSO_WM_SLIDE_ITEM_CNT" val="0"/>
  <p:tag name="KSO_WM_SLIDE_INDEX" val="19"/>
  <p:tag name="KSO_WM_UNIT_SHOW_EDIT_AREA_INDICATION" val="1"/>
  <p:tag name="KSO_WM_TAG_VERSION" val="1.0"/>
  <p:tag name="KSO_WM_BEAUTIFY_FLAG" val="#wm#"/>
  <p:tag name="KSO_WM_TEMPLATE_CATEGORY" val="custom"/>
  <p:tag name="KSO_WM_TEMPLATE_INDEX" val="20218281"/>
  <p:tag name="KSO_WM_SLIDE_LAYOUT" val="a_d_f"/>
  <p:tag name="KSO_WM_SLIDE_LAYOUT_CNT" val="1_1_1"/>
  <p:tag name="KSO_WM_SLIDE_TYPE" val="text"/>
  <p:tag name="KSO_WM_SLIDE_SUBTYPE" val="picTxt"/>
  <p:tag name="KSO_WM_SLIDE_SIZE" val="727*387"/>
  <p:tag name="KSO_WM_SLIDE_POSITION" val="115*76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49.xml><?xml version="1.0" encoding="utf-8"?>
<p:tagLst xmlns:p="http://schemas.openxmlformats.org/presentationml/2006/main">
  <p:tag name="KSO_WM_UNIT_TABLE_BEAUTIFY" val="smartTable{067ebfa6-7e35-4a4e-ad1f-769cf6dbfed0}"/>
  <p:tag name="TABLE_ENDDRAG_ORIGIN_RECT" val="218*87"/>
  <p:tag name="TABLE_ENDDRAG_RECT" val="583*91*218*8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ABLE_BEAUTIFY" val="smartTable{68f427ea-f701-4f97-a350-b9fed5a21017}"/>
  <p:tag name="TABLE_ENDDRAG_ORIGIN_RECT" val="298*97"/>
  <p:tag name="TABLE_ENDDRAG_RECT" val="583*194*298*87"/>
</p:tagLst>
</file>

<file path=ppt/tags/tag251.xml><?xml version="1.0" encoding="utf-8"?>
<p:tagLst xmlns:p="http://schemas.openxmlformats.org/presentationml/2006/main">
  <p:tag name="KSO_WM_UNIT_TABLE_BEAUTIFY" val="smartTable{713f80ec-d280-49ca-a719-7f8ffd559826}"/>
  <p:tag name="TABLE_ENDDRAG_ORIGIN_RECT" val="218*87"/>
  <p:tag name="TABLE_ENDDRAG_RECT" val="583*91*218*86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3.xml><?xml version="1.0" encoding="utf-8"?>
<p:tagLst xmlns:p="http://schemas.openxmlformats.org/presentationml/2006/main">
  <p:tag name="KSO_WM_UNIT_PLACING_PICTURE_USER_VIEWPORT" val="{&quot;height&quot;:4272,&quot;width&quot;:17970}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18281"/>
</p:tagLst>
</file>

<file path=ppt/tags/tag269.xml><?xml version="1.0" encoding="utf-8"?>
<p:tagLst xmlns:p="http://schemas.openxmlformats.org/presentationml/2006/main">
  <p:tag name="KSO_WM_SLIDE_ID" val="custom20218281_19"/>
  <p:tag name="KSO_WM_TEMPLATE_SUBCATEGORY" val="0"/>
  <p:tag name="KSO_WM_TEMPLATE_MASTER_TYPE" val="1"/>
  <p:tag name="KSO_WM_TEMPLATE_COLOR_TYPE" val="0"/>
  <p:tag name="KSO_WM_SLIDE_ITEM_CNT" val="0"/>
  <p:tag name="KSO_WM_SLIDE_INDEX" val="19"/>
  <p:tag name="KSO_WM_UNIT_SHOW_EDIT_AREA_INDICATION" val="1"/>
  <p:tag name="KSO_WM_TAG_VERSION" val="1.0"/>
  <p:tag name="KSO_WM_BEAUTIFY_FLAG" val="#wm#"/>
  <p:tag name="KSO_WM_TEMPLATE_CATEGORY" val="custom"/>
  <p:tag name="KSO_WM_TEMPLATE_INDEX" val="20218281"/>
  <p:tag name="KSO_WM_SLIDE_LAYOUT" val="a_d_f"/>
  <p:tag name="KSO_WM_SLIDE_LAYOUT_CNT" val="1_1_1"/>
  <p:tag name="KSO_WM_SLIDE_TYPE" val="text"/>
  <p:tag name="KSO_WM_SLIDE_SUBTYPE" val="picTxt"/>
  <p:tag name="KSO_WM_SLIDE_SIZE" val="727*387"/>
  <p:tag name="KSO_WM_SLIDE_POSITION" val="115*76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18281_19"/>
  <p:tag name="KSO_WM_TEMPLATE_SUBCATEGORY" val="0"/>
  <p:tag name="KSO_WM_TEMPLATE_MASTER_TYPE" val="1"/>
  <p:tag name="KSO_WM_TEMPLATE_COLOR_TYPE" val="0"/>
  <p:tag name="KSO_WM_SLIDE_ITEM_CNT" val="0"/>
  <p:tag name="KSO_WM_SLIDE_INDEX" val="19"/>
  <p:tag name="KSO_WM_UNIT_SHOW_EDIT_AREA_INDICATION" val="1"/>
  <p:tag name="KSO_WM_TAG_VERSION" val="1.0"/>
  <p:tag name="KSO_WM_BEAUTIFY_FLAG" val="#wm#"/>
  <p:tag name="KSO_WM_TEMPLATE_CATEGORY" val="custom"/>
  <p:tag name="KSO_WM_TEMPLATE_INDEX" val="20218281"/>
  <p:tag name="KSO_WM_SLIDE_LAYOUT" val="a_d_f"/>
  <p:tag name="KSO_WM_SLIDE_LAYOUT_CNT" val="1_1_1"/>
  <p:tag name="KSO_WM_SLIDE_TYPE" val="text"/>
  <p:tag name="KSO_WM_SLIDE_SUBTYPE" val="picTxt"/>
  <p:tag name="KSO_WM_SLIDE_SIZE" val="727*387"/>
  <p:tag name="KSO_WM_SLIDE_POSITION" val="115*76"/>
</p:tagLst>
</file>

<file path=ppt/tags/tag271.xml><?xml version="1.0" encoding="utf-8"?>
<p:tagLst xmlns:p="http://schemas.openxmlformats.org/presentationml/2006/main">
  <p:tag name="KSO_WM_TEMPLATE_CATEGORY" val="custom"/>
  <p:tag name="KSO_WM_TEMPLATE_INDEX" val="2021828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极简3">
      <a:dk1>
        <a:sysClr val="windowText" lastClr="000000"/>
      </a:dk1>
      <a:lt1>
        <a:sysClr val="window" lastClr="FFFFFF"/>
      </a:lt1>
      <a:dk2>
        <a:srgbClr val="F5F7F8"/>
      </a:dk2>
      <a:lt2>
        <a:srgbClr val="FFFFFF"/>
      </a:lt2>
      <a:accent1>
        <a:srgbClr val="002060"/>
      </a:accent1>
      <a:accent2>
        <a:srgbClr val="1B3366"/>
      </a:accent2>
      <a:accent3>
        <a:srgbClr val="36466D"/>
      </a:accent3>
      <a:accent4>
        <a:srgbClr val="45546A"/>
      </a:accent4>
      <a:accent5>
        <a:srgbClr val="485B5D"/>
      </a:accent5>
      <a:accent6>
        <a:srgbClr val="4B625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极简3">
      <a:dk1>
        <a:sysClr val="windowText" lastClr="000000"/>
      </a:dk1>
      <a:lt1>
        <a:sysClr val="window" lastClr="FFFFFF"/>
      </a:lt1>
      <a:dk2>
        <a:srgbClr val="F5F7F8"/>
      </a:dk2>
      <a:lt2>
        <a:srgbClr val="FFFFFF"/>
      </a:lt2>
      <a:accent1>
        <a:srgbClr val="002060"/>
      </a:accent1>
      <a:accent2>
        <a:srgbClr val="1B3366"/>
      </a:accent2>
      <a:accent3>
        <a:srgbClr val="36466D"/>
      </a:accent3>
      <a:accent4>
        <a:srgbClr val="45546A"/>
      </a:accent4>
      <a:accent5>
        <a:srgbClr val="485B5D"/>
      </a:accent5>
      <a:accent6>
        <a:srgbClr val="4B625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9575</Words>
  <Application>WPS 演示</Application>
  <PresentationFormat>宽屏</PresentationFormat>
  <Paragraphs>524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Arial Bold</vt:lpstr>
      <vt:lpstr>汉仪长宋简</vt:lpstr>
      <vt:lpstr>等线</vt:lpstr>
      <vt:lpstr>Arial Unicode MS</vt:lpstr>
      <vt:lpstr>Calibri</vt:lpstr>
      <vt:lpstr>Office 主题​​</vt:lpstr>
      <vt:lpstr>1_Office 主题​​</vt:lpstr>
      <vt:lpstr>Single-Cell RNA Data Analysis with Galaxy</vt:lpstr>
      <vt:lpstr>PowerPoint 演示文稿</vt:lpstr>
      <vt:lpstr>PowerPoint 演示文稿</vt:lpstr>
      <vt:lpstr>What is single-cell RNA data analysis?</vt:lpstr>
      <vt:lpstr>What is single-cell RNA data analysis?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Sequencing</vt:lpstr>
      <vt:lpstr>Sequencing</vt:lpstr>
      <vt:lpstr>Sequencing</vt:lpstr>
      <vt:lpstr>Sequencing</vt:lpstr>
      <vt:lpstr>Sequencing</vt:lpstr>
      <vt:lpstr>Data Preparation</vt:lpstr>
      <vt:lpstr>Quality Control</vt:lpstr>
      <vt:lpstr>Quality Control</vt:lpstr>
      <vt:lpstr>Quality Control</vt:lpstr>
      <vt:lpstr>Quality Control</vt:lpstr>
      <vt:lpstr>Normalisation and Scaling</vt:lpstr>
      <vt:lpstr>Normalisation and Scaling</vt:lpstr>
      <vt:lpstr>Dimensionality Reduction</vt:lpstr>
      <vt:lpstr>Dimensionality Reduction</vt:lpstr>
      <vt:lpstr>Clustering</vt:lpstr>
      <vt:lpstr>Clustering</vt:lpstr>
      <vt:lpstr>Annotation (Optional)</vt:lpstr>
      <vt:lpstr>Annotation (Optional)</vt:lpstr>
      <vt:lpstr>Others (Optional)</vt:lpstr>
      <vt:lpstr>PowerPoint 演示文稿</vt:lpstr>
      <vt:lpstr>PowerPoint 演示文稿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MugZone</cp:lastModifiedBy>
  <cp:revision>135</cp:revision>
  <dcterms:created xsi:type="dcterms:W3CDTF">2021-04-19T02:14:00Z</dcterms:created>
  <dcterms:modified xsi:type="dcterms:W3CDTF">2021-04-22T13:47:55Z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CA82D244B3684792AE6460EC640EB6AF</vt:lpwstr>
  </property>
  <property fmtid="{D5CDD505-2E9C-101B-9397-08002B2CF9AE}" pid="3" name="KSOProductBuildVer">
    <vt:lpwstr>2052-11.1.0.10463</vt:lpwstr>
  </property>
</Properties>
</file>